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90" r:id="rId3"/>
    <p:sldId id="262" r:id="rId4"/>
    <p:sldId id="263" r:id="rId5"/>
    <p:sldId id="291" r:id="rId6"/>
    <p:sldId id="293" r:id="rId7"/>
    <p:sldId id="292" r:id="rId8"/>
    <p:sldId id="265" r:id="rId9"/>
    <p:sldId id="267" r:id="rId10"/>
    <p:sldId id="268" r:id="rId11"/>
    <p:sldId id="269" r:id="rId12"/>
    <p:sldId id="271" r:id="rId13"/>
    <p:sldId id="273" r:id="rId14"/>
    <p:sldId id="274" r:id="rId15"/>
    <p:sldId id="302" r:id="rId16"/>
    <p:sldId id="279" r:id="rId17"/>
    <p:sldId id="306" r:id="rId18"/>
    <p:sldId id="281" r:id="rId19"/>
    <p:sldId id="307" r:id="rId20"/>
    <p:sldId id="308" r:id="rId21"/>
    <p:sldId id="309" r:id="rId22"/>
    <p:sldId id="310" r:id="rId23"/>
    <p:sldId id="311" r:id="rId24"/>
    <p:sldId id="312" r:id="rId25"/>
    <p:sldId id="313" r:id="rId26"/>
    <p:sldId id="321" r:id="rId27"/>
    <p:sldId id="314" r:id="rId28"/>
    <p:sldId id="315" r:id="rId29"/>
    <p:sldId id="316" r:id="rId30"/>
    <p:sldId id="317" r:id="rId31"/>
    <p:sldId id="318" r:id="rId32"/>
    <p:sldId id="319" r:id="rId33"/>
    <p:sldId id="320" r:id="rId34"/>
    <p:sldId id="322" r:id="rId35"/>
    <p:sldId id="297" r:id="rId36"/>
    <p:sldId id="298" r:id="rId37"/>
    <p:sldId id="300" r:id="rId38"/>
    <p:sldId id="301" r:id="rId39"/>
    <p:sldId id="323" r:id="rId40"/>
    <p:sldId id="324" r:id="rId41"/>
    <p:sldId id="325" r:id="rId42"/>
    <p:sldId id="326" r:id="rId43"/>
    <p:sldId id="296" r:id="rId44"/>
    <p:sldId id="289" r:id="rId45"/>
    <p:sldId id="25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1D5"/>
    <a:srgbClr val="7EC00D"/>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07" autoAdjust="0"/>
    <p:restoredTop sz="75268" autoAdjust="0"/>
  </p:normalViewPr>
  <p:slideViewPr>
    <p:cSldViewPr snapToGrid="0" snapToObjects="1">
      <p:cViewPr>
        <p:scale>
          <a:sx n="74" d="100"/>
          <a:sy n="74" d="100"/>
        </p:scale>
        <p:origin x="101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DD363E-577D-174A-B950-E20ECC33E09F}" type="datetimeFigureOut">
              <a:rPr lang="en-US" smtClean="0"/>
              <a:t>10/1/16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4BE7D7-6345-494D-B1F2-97C2B67CD3A3}" type="slidenum">
              <a:rPr lang="en-US" smtClean="0"/>
              <a:t>‹#›</a:t>
            </a:fld>
            <a:endParaRPr lang="en-US"/>
          </a:p>
        </p:txBody>
      </p:sp>
    </p:spTree>
    <p:extLst>
      <p:ext uri="{BB962C8B-B14F-4D97-AF65-F5344CB8AC3E}">
        <p14:creationId xmlns:p14="http://schemas.microsoft.com/office/powerpoint/2010/main" val="3727549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540C5-E8A2-4206-8FF3-DA6AAF765109}" type="datetimeFigureOut">
              <a:rPr lang="en-IE" smtClean="0"/>
              <a:t>01/10/2016</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1B3B8-7724-4957-A01E-4ABB3D1C7511}" type="slidenum">
              <a:rPr lang="en-IE" smtClean="0"/>
              <a:t>‹#›</a:t>
            </a:fld>
            <a:endParaRPr lang="en-IE"/>
          </a:p>
        </p:txBody>
      </p:sp>
    </p:spTree>
    <p:extLst>
      <p:ext uri="{BB962C8B-B14F-4D97-AF65-F5344CB8AC3E}">
        <p14:creationId xmlns:p14="http://schemas.microsoft.com/office/powerpoint/2010/main" val="801258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Teaching</a:t>
            </a:r>
            <a:r>
              <a:rPr lang="en-US" baseline="0" noProof="0" dirty="0" smtClean="0"/>
              <a:t> in Food Studies during my PhD geography – doing community economies research – and interest in community development, etc. – led me to take a research and </a:t>
            </a:r>
            <a:r>
              <a:rPr lang="en-US" baseline="0" noProof="0" dirty="0" err="1" smtClean="0"/>
              <a:t>grantwriting</a:t>
            </a:r>
            <a:r>
              <a:rPr lang="en-US" baseline="0" noProof="0" dirty="0" smtClean="0"/>
              <a:t> position at an antipoverty agency which delivers a number of government programs designed to address food insecurity, poverty, and early education and care. They ran food pantries, child care centers, and helped people access a variety of public food benefits like SNAP and WIC. Gross‘s experience resonates very much with my own in terms of the constraints of funders – the need to produce outcomes that can be evaluated. Doing an enormous amount of work to attract funding for a very narrow „evidence based“ model that does not even begin to address the problem and is not responsive to local community needs. </a:t>
            </a:r>
            <a:endParaRPr lang="en-US" noProof="0" dirty="0"/>
          </a:p>
        </p:txBody>
      </p:sp>
      <p:sp>
        <p:nvSpPr>
          <p:cNvPr id="4" name="Slide Number Placeholder 3"/>
          <p:cNvSpPr>
            <a:spLocks noGrp="1"/>
          </p:cNvSpPr>
          <p:nvPr>
            <p:ph type="sldNum" sz="quarter" idx="10"/>
          </p:nvPr>
        </p:nvSpPr>
        <p:spPr/>
        <p:txBody>
          <a:bodyPr/>
          <a:lstStyle/>
          <a:p>
            <a:fld id="{E981B3B8-7724-4957-A01E-4ABB3D1C7511}" type="slidenum">
              <a:rPr lang="en-IE" smtClean="0"/>
              <a:t>3</a:t>
            </a:fld>
            <a:endParaRPr lang="en-IE"/>
          </a:p>
        </p:txBody>
      </p:sp>
    </p:spTree>
    <p:extLst>
      <p:ext uri="{BB962C8B-B14F-4D97-AF65-F5344CB8AC3E}">
        <p14:creationId xmlns:p14="http://schemas.microsoft.com/office/powerpoint/2010/main" val="3748345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15</a:t>
            </a:fld>
            <a:endParaRPr lang="en-IE"/>
          </a:p>
        </p:txBody>
      </p:sp>
    </p:spTree>
    <p:extLst>
      <p:ext uri="{BB962C8B-B14F-4D97-AF65-F5344CB8AC3E}">
        <p14:creationId xmlns:p14="http://schemas.microsoft.com/office/powerpoint/2010/main" val="640720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D67466-2CAE-5B4A-AB59-F7C12EC0E3A9}" type="slidenum">
              <a:rPr lang="en-US" smtClean="0"/>
              <a:t>16</a:t>
            </a:fld>
            <a:endParaRPr lang="en-US"/>
          </a:p>
        </p:txBody>
      </p:sp>
    </p:spTree>
    <p:extLst>
      <p:ext uri="{BB962C8B-B14F-4D97-AF65-F5344CB8AC3E}">
        <p14:creationId xmlns:p14="http://schemas.microsoft.com/office/powerpoint/2010/main" val="291039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17</a:t>
            </a:fld>
            <a:endParaRPr lang="en-IE"/>
          </a:p>
        </p:txBody>
      </p:sp>
    </p:spTree>
    <p:extLst>
      <p:ext uri="{BB962C8B-B14F-4D97-AF65-F5344CB8AC3E}">
        <p14:creationId xmlns:p14="http://schemas.microsoft.com/office/powerpoint/2010/main" val="110742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19</a:t>
            </a:fld>
            <a:endParaRPr lang="en-IE"/>
          </a:p>
        </p:txBody>
      </p:sp>
    </p:spTree>
    <p:extLst>
      <p:ext uri="{BB962C8B-B14F-4D97-AF65-F5344CB8AC3E}">
        <p14:creationId xmlns:p14="http://schemas.microsoft.com/office/powerpoint/2010/main" val="775278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Commons are not found</a:t>
            </a:r>
            <a:r>
              <a:rPr lang="en-US" baseline="0" smtClean="0"/>
              <a:t> they are made – not fixed quantities of stuff – but a set of social practices around sharing creates a commons. </a:t>
            </a:r>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20</a:t>
            </a:fld>
            <a:endParaRPr lang="en-IE"/>
          </a:p>
        </p:txBody>
      </p:sp>
    </p:spTree>
    <p:extLst>
      <p:ext uri="{BB962C8B-B14F-4D97-AF65-F5344CB8AC3E}">
        <p14:creationId xmlns:p14="http://schemas.microsoft.com/office/powerpoint/2010/main" val="676109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62178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26</a:t>
            </a:fld>
            <a:endParaRPr lang="en-IE"/>
          </a:p>
        </p:txBody>
      </p:sp>
    </p:spTree>
    <p:extLst>
      <p:ext uri="{BB962C8B-B14F-4D97-AF65-F5344CB8AC3E}">
        <p14:creationId xmlns:p14="http://schemas.microsoft.com/office/powerpoint/2010/main" val="1268619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28</a:t>
            </a:fld>
            <a:endParaRPr lang="en-IE"/>
          </a:p>
        </p:txBody>
      </p:sp>
    </p:spTree>
    <p:extLst>
      <p:ext uri="{BB962C8B-B14F-4D97-AF65-F5344CB8AC3E}">
        <p14:creationId xmlns:p14="http://schemas.microsoft.com/office/powerpoint/2010/main" val="550068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140417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30</a:t>
            </a:fld>
            <a:endParaRPr lang="en-IE"/>
          </a:p>
        </p:txBody>
      </p:sp>
    </p:spTree>
    <p:extLst>
      <p:ext uri="{BB962C8B-B14F-4D97-AF65-F5344CB8AC3E}">
        <p14:creationId xmlns:p14="http://schemas.microsoft.com/office/powerpoint/2010/main" val="973985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1B3B8-7724-4957-A01E-4ABB3D1C7511}" type="slidenum">
              <a:rPr lang="en-IE" smtClean="0"/>
              <a:t>5</a:t>
            </a:fld>
            <a:endParaRPr lang="en-IE"/>
          </a:p>
        </p:txBody>
      </p:sp>
    </p:spTree>
    <p:extLst>
      <p:ext uri="{BB962C8B-B14F-4D97-AF65-F5344CB8AC3E}">
        <p14:creationId xmlns:p14="http://schemas.microsoft.com/office/powerpoint/2010/main" val="637018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337933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32</a:t>
            </a:fld>
            <a:endParaRPr lang="en-IE"/>
          </a:p>
        </p:txBody>
      </p:sp>
    </p:spTree>
    <p:extLst>
      <p:ext uri="{BB962C8B-B14F-4D97-AF65-F5344CB8AC3E}">
        <p14:creationId xmlns:p14="http://schemas.microsoft.com/office/powerpoint/2010/main" val="113864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88876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36</a:t>
            </a:fld>
            <a:endParaRPr lang="en-IE"/>
          </a:p>
        </p:txBody>
      </p:sp>
    </p:spTree>
    <p:extLst>
      <p:ext uri="{BB962C8B-B14F-4D97-AF65-F5344CB8AC3E}">
        <p14:creationId xmlns:p14="http://schemas.microsoft.com/office/powerpoint/2010/main" val="376265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b="1" dirty="0" smtClean="0">
              <a:solidFill>
                <a:srgbClr val="FF0000"/>
              </a:solidFill>
            </a:endParaRPr>
          </a:p>
        </p:txBody>
      </p:sp>
      <p:sp>
        <p:nvSpPr>
          <p:cNvPr id="4" name="Slide Number Placeholder 3"/>
          <p:cNvSpPr>
            <a:spLocks noGrp="1"/>
          </p:cNvSpPr>
          <p:nvPr>
            <p:ph type="sldNum" sz="quarter" idx="10"/>
          </p:nvPr>
        </p:nvSpPr>
        <p:spPr/>
        <p:txBody>
          <a:bodyPr/>
          <a:lstStyle/>
          <a:p>
            <a:fld id="{DEAEF61A-3716-4BB7-9974-9848F571B407}" type="slidenum">
              <a:rPr lang="en-IE" smtClean="0"/>
              <a:t>37</a:t>
            </a:fld>
            <a:endParaRPr lang="en-IE"/>
          </a:p>
        </p:txBody>
      </p:sp>
    </p:spTree>
    <p:extLst>
      <p:ext uri="{BB962C8B-B14F-4D97-AF65-F5344CB8AC3E}">
        <p14:creationId xmlns:p14="http://schemas.microsoft.com/office/powerpoint/2010/main" val="655760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38</a:t>
            </a:fld>
            <a:endParaRPr lang="en-IE"/>
          </a:p>
        </p:txBody>
      </p:sp>
    </p:spTree>
    <p:extLst>
      <p:ext uri="{BB962C8B-B14F-4D97-AF65-F5344CB8AC3E}">
        <p14:creationId xmlns:p14="http://schemas.microsoft.com/office/powerpoint/2010/main" val="1858010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41</a:t>
            </a:fld>
            <a:endParaRPr lang="en-IE"/>
          </a:p>
        </p:txBody>
      </p:sp>
    </p:spTree>
    <p:extLst>
      <p:ext uri="{BB962C8B-B14F-4D97-AF65-F5344CB8AC3E}">
        <p14:creationId xmlns:p14="http://schemas.microsoft.com/office/powerpoint/2010/main" val="420417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43</a:t>
            </a:fld>
            <a:endParaRPr lang="en-IE"/>
          </a:p>
        </p:txBody>
      </p:sp>
    </p:spTree>
    <p:extLst>
      <p:ext uri="{BB962C8B-B14F-4D97-AF65-F5344CB8AC3E}">
        <p14:creationId xmlns:p14="http://schemas.microsoft.com/office/powerpoint/2010/main" val="2084706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44</a:t>
            </a:fld>
            <a:endParaRPr lang="en-IE"/>
          </a:p>
        </p:txBody>
      </p:sp>
    </p:spTree>
    <p:extLst>
      <p:ext uri="{BB962C8B-B14F-4D97-AF65-F5344CB8AC3E}">
        <p14:creationId xmlns:p14="http://schemas.microsoft.com/office/powerpoint/2010/main" val="1467665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6</a:t>
            </a:fld>
            <a:endParaRPr lang="en-IE"/>
          </a:p>
        </p:txBody>
      </p:sp>
    </p:spTree>
    <p:extLst>
      <p:ext uri="{BB962C8B-B14F-4D97-AF65-F5344CB8AC3E}">
        <p14:creationId xmlns:p14="http://schemas.microsoft.com/office/powerpoint/2010/main" val="150485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7</a:t>
            </a:fld>
            <a:endParaRPr lang="en-IE"/>
          </a:p>
        </p:txBody>
      </p:sp>
    </p:spTree>
    <p:extLst>
      <p:ext uri="{BB962C8B-B14F-4D97-AF65-F5344CB8AC3E}">
        <p14:creationId xmlns:p14="http://schemas.microsoft.com/office/powerpoint/2010/main" val="1299492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National</a:t>
            </a:r>
            <a:r>
              <a:rPr lang="en-US" baseline="0" smtClean="0"/>
              <a:t> movement /Trend related to Urban Ag. </a:t>
            </a:r>
          </a:p>
        </p:txBody>
      </p:sp>
      <p:sp>
        <p:nvSpPr>
          <p:cNvPr id="4" name="Slide Number Placeholder 3"/>
          <p:cNvSpPr>
            <a:spLocks noGrp="1"/>
          </p:cNvSpPr>
          <p:nvPr>
            <p:ph type="sldNum" sz="quarter" idx="10"/>
          </p:nvPr>
        </p:nvSpPr>
        <p:spPr/>
        <p:txBody>
          <a:bodyPr/>
          <a:lstStyle/>
          <a:p>
            <a:fld id="{1BD2502A-3377-4303-A556-06D0A8A9F79F}" type="slidenum">
              <a:rPr lang="en-US" smtClean="0"/>
              <a:pPr/>
              <a:t>8</a:t>
            </a:fld>
            <a:endParaRPr lang="en-US"/>
          </a:p>
        </p:txBody>
      </p:sp>
    </p:spTree>
    <p:extLst>
      <p:ext uri="{BB962C8B-B14F-4D97-AF65-F5344CB8AC3E}">
        <p14:creationId xmlns:p14="http://schemas.microsoft.com/office/powerpoint/2010/main" val="1155567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81B3B8-7724-4957-A01E-4ABB3D1C7511}" type="slidenum">
              <a:rPr lang="en-IE" smtClean="0"/>
              <a:t>9</a:t>
            </a:fld>
            <a:endParaRPr lang="en-IE"/>
          </a:p>
        </p:txBody>
      </p:sp>
    </p:spTree>
    <p:extLst>
      <p:ext uri="{BB962C8B-B14F-4D97-AF65-F5344CB8AC3E}">
        <p14:creationId xmlns:p14="http://schemas.microsoft.com/office/powerpoint/2010/main" val="198394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1BD2502A-3377-4303-A556-06D0A8A9F79F}" type="slidenum">
              <a:rPr lang="en-US" smtClean="0"/>
              <a:pPr/>
              <a:t>11</a:t>
            </a:fld>
            <a:endParaRPr lang="en-US"/>
          </a:p>
        </p:txBody>
      </p:sp>
    </p:spTree>
    <p:extLst>
      <p:ext uri="{BB962C8B-B14F-4D97-AF65-F5344CB8AC3E}">
        <p14:creationId xmlns:p14="http://schemas.microsoft.com/office/powerpoint/2010/main" val="238381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the research began with questions about home, households, gender, and domestic labor, I soon realized that household sustainability and self-provisioning depended upon a diversity of labor practices, transactions, property arrangements, and enterprises that extended the boundaries of home – including barter networks, cooperative kitchens, community enterprises, and urban food commons. </a:t>
            </a:r>
            <a:r>
              <a:rPr lang="en-US" dirty="0" smtClean="0"/>
              <a:t>I found that urban homesteading</a:t>
            </a:r>
            <a:r>
              <a:rPr lang="en-US" baseline="0" dirty="0" smtClean="0"/>
              <a:t> is part of a broader diverse food economy in Boston. I wasn’t able to examine all of these practices in the dissertation. Throughout the research the diverse economies framework has served as an organizing framework, for the kinds of questions I’ve asked, but my analysis of these key concepts and practices has engaged with a much broader set of literature – in urban </a:t>
            </a:r>
            <a:r>
              <a:rPr lang="en-US" baseline="0" dirty="0" err="1" smtClean="0"/>
              <a:t>geog</a:t>
            </a:r>
            <a:r>
              <a:rPr lang="en-US" baseline="0" dirty="0" smtClean="0"/>
              <a:t>, feminist econ. </a:t>
            </a:r>
            <a:r>
              <a:rPr lang="en-US" baseline="0" dirty="0" err="1" smtClean="0"/>
              <a:t>Geog</a:t>
            </a:r>
            <a:r>
              <a:rPr lang="en-US" baseline="0" dirty="0" smtClean="0"/>
              <a:t>, and nature-society geog. </a:t>
            </a:r>
          </a:p>
          <a:p>
            <a:endParaRPr lang="en-US" dirty="0" smtClean="0"/>
          </a:p>
        </p:txBody>
      </p:sp>
      <p:sp>
        <p:nvSpPr>
          <p:cNvPr id="4" name="Slide Number Placeholder 3"/>
          <p:cNvSpPr>
            <a:spLocks noGrp="1"/>
          </p:cNvSpPr>
          <p:nvPr>
            <p:ph type="sldNum" sz="quarter" idx="10"/>
          </p:nvPr>
        </p:nvSpPr>
        <p:spPr/>
        <p:txBody>
          <a:bodyPr/>
          <a:lstStyle/>
          <a:p>
            <a:fld id="{1BD2502A-3377-4303-A556-06D0A8A9F79F}" type="slidenum">
              <a:rPr lang="en-US" smtClean="0"/>
              <a:pPr/>
              <a:t>12</a:t>
            </a:fld>
            <a:endParaRPr lang="en-US"/>
          </a:p>
        </p:txBody>
      </p:sp>
    </p:spTree>
    <p:extLst>
      <p:ext uri="{BB962C8B-B14F-4D97-AF65-F5344CB8AC3E}">
        <p14:creationId xmlns:p14="http://schemas.microsoft.com/office/powerpoint/2010/main" val="296419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1B3B8-7724-4957-A01E-4ABB3D1C7511}" type="slidenum">
              <a:rPr lang="en-IE" smtClean="0"/>
              <a:t>14</a:t>
            </a:fld>
            <a:endParaRPr lang="en-IE"/>
          </a:p>
        </p:txBody>
      </p:sp>
    </p:spTree>
    <p:extLst>
      <p:ext uri="{BB962C8B-B14F-4D97-AF65-F5344CB8AC3E}">
        <p14:creationId xmlns:p14="http://schemas.microsoft.com/office/powerpoint/2010/main" val="207259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PPT_Test_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50049" y="2130425"/>
            <a:ext cx="8436731" cy="1470025"/>
          </a:xfrm>
        </p:spPr>
        <p:txBody>
          <a:bodyPr anchor="t">
            <a:normAutofit/>
          </a:bodyPr>
          <a:lstStyle>
            <a:lvl1pPr>
              <a:defRPr sz="3200">
                <a:solidFill>
                  <a:schemeClr val="bg1"/>
                </a:solidFill>
                <a:latin typeface="Arial"/>
                <a:cs typeface="Arial"/>
              </a:defRPr>
            </a:lvl1pPr>
          </a:lstStyle>
          <a:p>
            <a:r>
              <a:rPr lang="ga-IE" dirty="0" smtClean="0"/>
              <a:t>Click to edit Master title style</a:t>
            </a:r>
            <a:endParaRPr lang="en-US" dirty="0"/>
          </a:p>
        </p:txBody>
      </p:sp>
      <p:sp>
        <p:nvSpPr>
          <p:cNvPr id="3" name="Subtitle 2"/>
          <p:cNvSpPr>
            <a:spLocks noGrp="1"/>
          </p:cNvSpPr>
          <p:nvPr>
            <p:ph type="subTitle" idx="1"/>
          </p:nvPr>
        </p:nvSpPr>
        <p:spPr>
          <a:xfrm>
            <a:off x="350049" y="4043903"/>
            <a:ext cx="6400800" cy="1019189"/>
          </a:xfrm>
        </p:spPr>
        <p:txBody>
          <a:bodyPr anchor="t">
            <a:normAutofit/>
          </a:bodyPr>
          <a:lstStyle>
            <a:lvl1pPr marL="0" indent="0" algn="l">
              <a:buNone/>
              <a:defRPr sz="2400">
                <a:solidFill>
                  <a:srgbClr val="00C1D5"/>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dirty="0" smtClean="0"/>
              <a:t>Click to edit Master subtitle style</a:t>
            </a:r>
            <a:endParaRPr lang="en-US" dirty="0"/>
          </a:p>
        </p:txBody>
      </p:sp>
      <p:sp>
        <p:nvSpPr>
          <p:cNvPr id="4" name="Date Placeholder 3"/>
          <p:cNvSpPr>
            <a:spLocks noGrp="1"/>
          </p:cNvSpPr>
          <p:nvPr>
            <p:ph type="dt" sz="half" idx="10"/>
          </p:nvPr>
        </p:nvSpPr>
        <p:spPr>
          <a:xfrm>
            <a:off x="350049" y="6172261"/>
            <a:ext cx="2133600" cy="365125"/>
          </a:xfrm>
        </p:spPr>
        <p:txBody>
          <a:bodyPr/>
          <a:lstStyle/>
          <a:p>
            <a:fld id="{E4867CBD-D0C0-504D-AC0A-8FF2D189591A}" type="datetimeFigureOut">
              <a:rPr lang="en-US" smtClean="0"/>
              <a:t>10/1/16</a:t>
            </a:fld>
            <a:endParaRPr lang="en-US"/>
          </a:p>
        </p:txBody>
      </p:sp>
      <p:sp>
        <p:nvSpPr>
          <p:cNvPr id="5" name="Footer Placeholder 4"/>
          <p:cNvSpPr>
            <a:spLocks noGrp="1"/>
          </p:cNvSpPr>
          <p:nvPr>
            <p:ph type="ftr" sz="quarter" idx="11"/>
          </p:nvPr>
        </p:nvSpPr>
        <p:spPr>
          <a:xfrm>
            <a:off x="3124200" y="6173787"/>
            <a:ext cx="2895600" cy="365125"/>
          </a:xfrm>
        </p:spPr>
        <p:txBody>
          <a:bodyPr/>
          <a:lstStyle/>
          <a:p>
            <a:endParaRPr lang="en-US"/>
          </a:p>
        </p:txBody>
      </p:sp>
      <p:sp>
        <p:nvSpPr>
          <p:cNvPr id="6" name="Slide Number Placeholder 5"/>
          <p:cNvSpPr>
            <a:spLocks noGrp="1"/>
          </p:cNvSpPr>
          <p:nvPr>
            <p:ph type="sldNum" sz="quarter" idx="12"/>
          </p:nvPr>
        </p:nvSpPr>
        <p:spPr>
          <a:xfrm>
            <a:off x="6653180" y="6180521"/>
            <a:ext cx="2133600" cy="365125"/>
          </a:xfrm>
        </p:spPr>
        <p:txBody>
          <a:bodyPr/>
          <a:lstStyle/>
          <a:p>
            <a:fld id="{E327AA14-91F7-054B-AFFC-9533876C1426}" type="slidenum">
              <a:rPr lang="en-US" smtClean="0"/>
              <a:t>‹#›</a:t>
            </a:fld>
            <a:endParaRPr lang="en-US"/>
          </a:p>
        </p:txBody>
      </p:sp>
      <p:pic>
        <p:nvPicPr>
          <p:cNvPr id="10" name="Picture 9" descr="TCD_Abridged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5349" y="5614420"/>
            <a:ext cx="942912" cy="563459"/>
          </a:xfrm>
          <a:prstGeom prst="rect">
            <a:avLst/>
          </a:prstGeom>
        </p:spPr>
      </p:pic>
      <p:sp>
        <p:nvSpPr>
          <p:cNvPr id="16" name="Subtitle 2"/>
          <p:cNvSpPr txBox="1">
            <a:spLocks/>
          </p:cNvSpPr>
          <p:nvPr userDrawn="1"/>
        </p:nvSpPr>
        <p:spPr>
          <a:xfrm>
            <a:off x="350049" y="5381344"/>
            <a:ext cx="6400800" cy="104399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Arial"/>
              <a:buNone/>
              <a:defRPr sz="2400" kern="1200">
                <a:solidFill>
                  <a:srgbClr val="00C1D5"/>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800">
              <a:solidFill>
                <a:schemeClr val="bg1"/>
              </a:solidFill>
            </a:endParaRPr>
          </a:p>
        </p:txBody>
      </p:sp>
      <p:sp>
        <p:nvSpPr>
          <p:cNvPr id="23" name="Text Placeholder 22"/>
          <p:cNvSpPr>
            <a:spLocks noGrp="1"/>
          </p:cNvSpPr>
          <p:nvPr>
            <p:ph type="body" sz="quarter" idx="13"/>
          </p:nvPr>
        </p:nvSpPr>
        <p:spPr>
          <a:xfrm>
            <a:off x="350838" y="5292725"/>
            <a:ext cx="6400800" cy="798513"/>
          </a:xfrm>
        </p:spPr>
        <p:txBody>
          <a:bodyPr>
            <a:noAutofit/>
          </a:bodyPr>
          <a:lstStyle>
            <a:lvl1pPr marL="0" indent="0">
              <a:buFontTx/>
              <a:buNone/>
              <a:defRPr sz="1800">
                <a:solidFill>
                  <a:schemeClr val="bg1"/>
                </a:solidFill>
              </a:defRPr>
            </a:lvl1pPr>
            <a:lvl2pPr marL="457200" indent="0">
              <a:buFontTx/>
              <a:buNone/>
              <a:defRPr sz="1800">
                <a:solidFill>
                  <a:schemeClr val="bg1"/>
                </a:solidFill>
              </a:defRPr>
            </a:lvl2pPr>
            <a:lvl3pPr marL="914400" indent="0">
              <a:buFontTx/>
              <a:buNone/>
              <a:defRPr sz="1800">
                <a:solidFill>
                  <a:schemeClr val="bg1"/>
                </a:solidFill>
              </a:defRPr>
            </a:lvl3pPr>
            <a:lvl4pPr marL="1371600" indent="0">
              <a:buFontTx/>
              <a:buNone/>
              <a:defRPr sz="1800">
                <a:solidFill>
                  <a:schemeClr val="bg1"/>
                </a:solidFill>
              </a:defRPr>
            </a:lvl4pPr>
            <a:lvl5pPr marL="1828800" indent="0">
              <a:buFontTx/>
              <a:buNone/>
              <a:defRPr sz="1800">
                <a:solidFill>
                  <a:schemeClr val="bg1"/>
                </a:solidFill>
              </a:defRPr>
            </a:lvl5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Tree>
    <p:extLst>
      <p:ext uri="{BB962C8B-B14F-4D97-AF65-F5344CB8AC3E}">
        <p14:creationId xmlns:p14="http://schemas.microsoft.com/office/powerpoint/2010/main" val="5277325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E4867CBD-D0C0-504D-AC0A-8FF2D189591A}" type="datetimeFigureOut">
              <a:rPr lang="en-US" smtClean="0"/>
              <a:t>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346639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E4867CBD-D0C0-504D-AC0A-8FF2D189591A}" type="datetimeFigureOut">
              <a:rPr lang="en-US" smtClean="0"/>
              <a:t>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1488427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2700" b="1">
                <a:solidFill>
                  <a:schemeClr val="dk1"/>
                </a:solidFill>
                <a:latin typeface="Arial"/>
                <a:ea typeface="Arial"/>
                <a:cs typeface="Arial"/>
                <a:sym typeface="Arial"/>
              </a:defRPr>
            </a:lvl1pPr>
            <a:lvl2pPr algn="l" rtl="0">
              <a:spcBef>
                <a:spcPts val="0"/>
              </a:spcBef>
              <a:buSzPct val="100000"/>
              <a:buFont typeface="Arial"/>
              <a:buNone/>
              <a:defRPr sz="2700" b="1">
                <a:solidFill>
                  <a:schemeClr val="dk1"/>
                </a:solidFill>
                <a:latin typeface="Arial"/>
                <a:ea typeface="Arial"/>
                <a:cs typeface="Arial"/>
                <a:sym typeface="Arial"/>
              </a:defRPr>
            </a:lvl2pPr>
            <a:lvl3pPr algn="l" rtl="0">
              <a:spcBef>
                <a:spcPts val="0"/>
              </a:spcBef>
              <a:buSzPct val="100000"/>
              <a:buFont typeface="Arial"/>
              <a:buNone/>
              <a:defRPr sz="2700" b="1">
                <a:solidFill>
                  <a:schemeClr val="dk1"/>
                </a:solidFill>
                <a:latin typeface="Arial"/>
                <a:ea typeface="Arial"/>
                <a:cs typeface="Arial"/>
                <a:sym typeface="Arial"/>
              </a:defRPr>
            </a:lvl3pPr>
            <a:lvl4pPr algn="l" rtl="0">
              <a:spcBef>
                <a:spcPts val="0"/>
              </a:spcBef>
              <a:buSzPct val="100000"/>
              <a:buFont typeface="Arial"/>
              <a:buNone/>
              <a:defRPr sz="2700" b="1">
                <a:solidFill>
                  <a:schemeClr val="dk1"/>
                </a:solidFill>
                <a:latin typeface="Arial"/>
                <a:ea typeface="Arial"/>
                <a:cs typeface="Arial"/>
                <a:sym typeface="Arial"/>
              </a:defRPr>
            </a:lvl4pPr>
            <a:lvl5pPr algn="l" rtl="0">
              <a:spcBef>
                <a:spcPts val="0"/>
              </a:spcBef>
              <a:buSzPct val="100000"/>
              <a:buFont typeface="Arial"/>
              <a:buNone/>
              <a:defRPr sz="2700" b="1">
                <a:solidFill>
                  <a:schemeClr val="dk1"/>
                </a:solidFill>
                <a:latin typeface="Arial"/>
                <a:ea typeface="Arial"/>
                <a:cs typeface="Arial"/>
                <a:sym typeface="Arial"/>
              </a:defRPr>
            </a:lvl5pPr>
            <a:lvl6pPr algn="l" rtl="0">
              <a:spcBef>
                <a:spcPts val="0"/>
              </a:spcBef>
              <a:buSzPct val="100000"/>
              <a:buFont typeface="Arial"/>
              <a:buNone/>
              <a:defRPr sz="2700" b="1">
                <a:solidFill>
                  <a:schemeClr val="dk1"/>
                </a:solidFill>
                <a:latin typeface="Arial"/>
                <a:ea typeface="Arial"/>
                <a:cs typeface="Arial"/>
                <a:sym typeface="Arial"/>
              </a:defRPr>
            </a:lvl6pPr>
            <a:lvl7pPr algn="l" rtl="0">
              <a:spcBef>
                <a:spcPts val="0"/>
              </a:spcBef>
              <a:buSzPct val="100000"/>
              <a:buFont typeface="Arial"/>
              <a:buNone/>
              <a:defRPr sz="2700" b="1">
                <a:solidFill>
                  <a:schemeClr val="dk1"/>
                </a:solidFill>
                <a:latin typeface="Arial"/>
                <a:ea typeface="Arial"/>
                <a:cs typeface="Arial"/>
                <a:sym typeface="Arial"/>
              </a:defRPr>
            </a:lvl7pPr>
            <a:lvl8pPr algn="l" rtl="0">
              <a:spcBef>
                <a:spcPts val="0"/>
              </a:spcBef>
              <a:buSzPct val="100000"/>
              <a:buFont typeface="Arial"/>
              <a:buNone/>
              <a:defRPr sz="2700" b="1">
                <a:solidFill>
                  <a:schemeClr val="dk1"/>
                </a:solidFill>
                <a:latin typeface="Arial"/>
                <a:ea typeface="Arial"/>
                <a:cs typeface="Arial"/>
                <a:sym typeface="Arial"/>
              </a:defRPr>
            </a:lvl8pPr>
            <a:lvl9pPr algn="l" rtl="0">
              <a:spcBef>
                <a:spcPts val="0"/>
              </a:spcBef>
              <a:buSzPct val="100000"/>
              <a:buFont typeface="Arial"/>
              <a:buNone/>
              <a:defRPr sz="27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557213" indent="-214313" rtl="0">
              <a:defRPr/>
            </a:lvl2pPr>
            <a:lvl3pPr marL="857250" indent="-171450" rtl="0">
              <a:defRPr/>
            </a:lvl3pPr>
            <a:lvl4pPr marL="1200150" indent="-171450" rtl="0">
              <a:defRPr/>
            </a:lvl4pPr>
            <a:lvl5pPr rtl="0">
              <a:defRPr sz="1350"/>
            </a:lvl5pPr>
            <a:lvl6pPr rtl="0">
              <a:defRPr sz="1350"/>
            </a:lvl6pPr>
            <a:lvl7pPr rtl="0">
              <a:defRPr sz="1350"/>
            </a:lvl7pPr>
            <a:lvl8pPr rtl="0">
              <a:defRPr sz="1350"/>
            </a:lvl8pPr>
            <a:lvl9pPr rtl="0">
              <a:defRPr sz="1350"/>
            </a:lvl9pPr>
          </a:lstStyle>
          <a:p>
            <a:endParaRPr/>
          </a:p>
        </p:txBody>
      </p:sp>
    </p:spTree>
    <p:extLst>
      <p:ext uri="{BB962C8B-B14F-4D97-AF65-F5344CB8AC3E}">
        <p14:creationId xmlns:p14="http://schemas.microsoft.com/office/powerpoint/2010/main" val="215532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smtClean="0"/>
              <a:t>Click to edit Master title style</a:t>
            </a:r>
            <a:endParaRPr lang="en-US" dirty="0"/>
          </a:p>
        </p:txBody>
      </p:sp>
      <p:sp>
        <p:nvSpPr>
          <p:cNvPr id="3" name="Content Placeholder 2"/>
          <p:cNvSpPr>
            <a:spLocks noGrp="1"/>
          </p:cNvSpPr>
          <p:nvPr>
            <p:ph idx="1"/>
          </p:nvPr>
        </p:nvSpPr>
        <p:spPr/>
        <p:txBody>
          <a:bodyPr/>
          <a:lstStyle>
            <a:lvl1pPr>
              <a:buClr>
                <a:srgbClr val="00C1D5"/>
              </a:buClr>
              <a:defRPr/>
            </a:lvl1pPr>
            <a:lvl2pPr>
              <a:buClr>
                <a:srgbClr val="00C1D5"/>
              </a:buClr>
              <a:defRPr/>
            </a:lvl2pPr>
            <a:lvl3pPr>
              <a:buClr>
                <a:srgbClr val="00C1D5"/>
              </a:buClr>
              <a:defRPr/>
            </a:lvl3pPr>
            <a:lvl4pPr>
              <a:buClr>
                <a:srgbClr val="00C1D5"/>
              </a:buClr>
              <a:defRPr/>
            </a:lvl4pPr>
            <a:lvl5pPr>
              <a:buClr>
                <a:srgbClr val="00C1D5"/>
              </a:buClr>
              <a:defRPr/>
            </a:lvl5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Date Placeholder 3"/>
          <p:cNvSpPr>
            <a:spLocks noGrp="1"/>
          </p:cNvSpPr>
          <p:nvPr>
            <p:ph type="dt" sz="half" idx="10"/>
          </p:nvPr>
        </p:nvSpPr>
        <p:spPr/>
        <p:txBody>
          <a:bodyPr/>
          <a:lstStyle/>
          <a:p>
            <a:fld id="{E4867CBD-D0C0-504D-AC0A-8FF2D189591A}" type="datetimeFigureOut">
              <a:rPr lang="en-US" smtClean="0"/>
              <a:t>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86916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E4867CBD-D0C0-504D-AC0A-8FF2D189591A}" type="datetimeFigureOut">
              <a:rPr lang="en-US" smtClean="0"/>
              <a:t>10/1/16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255103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E4867CBD-D0C0-504D-AC0A-8FF2D189591A}" type="datetimeFigureOut">
              <a:rPr lang="en-US" smtClean="0"/>
              <a:t>10/1/16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404704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E4867CBD-D0C0-504D-AC0A-8FF2D189591A}" type="datetimeFigureOut">
              <a:rPr lang="en-US" smtClean="0"/>
              <a:t>10/1/16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256878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1D5"/>
                </a:solidFill>
              </a:defRPr>
            </a:lvl1pPr>
          </a:lstStyle>
          <a:p>
            <a:r>
              <a:rPr lang="ga-IE" dirty="0" smtClean="0"/>
              <a:t>Click to edit Master title style</a:t>
            </a:r>
            <a:endParaRPr lang="en-US" dirty="0"/>
          </a:p>
        </p:txBody>
      </p:sp>
      <p:sp>
        <p:nvSpPr>
          <p:cNvPr id="3" name="Date Placeholder 2"/>
          <p:cNvSpPr>
            <a:spLocks noGrp="1"/>
          </p:cNvSpPr>
          <p:nvPr>
            <p:ph type="dt" sz="half" idx="10"/>
          </p:nvPr>
        </p:nvSpPr>
        <p:spPr/>
        <p:txBody>
          <a:bodyPr/>
          <a:lstStyle/>
          <a:p>
            <a:fld id="{E4867CBD-D0C0-504D-AC0A-8FF2D189591A}" type="datetimeFigureOut">
              <a:rPr lang="en-US" smtClean="0"/>
              <a:t>10/1/16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35589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67CBD-D0C0-504D-AC0A-8FF2D189591A}" type="datetimeFigureOut">
              <a:rPr lang="en-US" smtClean="0"/>
              <a:t>10/1/16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335324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E4867CBD-D0C0-504D-AC0A-8FF2D189591A}" type="datetimeFigureOut">
              <a:rPr lang="en-US" smtClean="0"/>
              <a:t>10/1/16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367066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E4867CBD-D0C0-504D-AC0A-8FF2D189591A}" type="datetimeFigureOut">
              <a:rPr lang="en-US" smtClean="0"/>
              <a:t>10/1/16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AA14-91F7-054B-AFFC-9533876C1426}" type="slidenum">
              <a:rPr lang="en-US" smtClean="0"/>
              <a:t>‹#›</a:t>
            </a:fld>
            <a:endParaRPr lang="en-US"/>
          </a:p>
        </p:txBody>
      </p:sp>
    </p:spTree>
    <p:extLst>
      <p:ext uri="{BB962C8B-B14F-4D97-AF65-F5344CB8AC3E}">
        <p14:creationId xmlns:p14="http://schemas.microsoft.com/office/powerpoint/2010/main" val="40316143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049" y="274638"/>
            <a:ext cx="8441867" cy="1143000"/>
          </a:xfrm>
          <a:prstGeom prst="rect">
            <a:avLst/>
          </a:prstGeom>
        </p:spPr>
        <p:txBody>
          <a:bodyPr vert="horz" lIns="91440" tIns="45720" rIns="91440" bIns="45720" rtlCol="0" anchor="ctr">
            <a:normAutofit/>
          </a:bodyPr>
          <a:lstStyle/>
          <a:p>
            <a:r>
              <a:rPr lang="ga-IE" dirty="0" smtClean="0"/>
              <a:t>Click to edit Master title style</a:t>
            </a:r>
            <a:endParaRPr lang="en-US" dirty="0"/>
          </a:p>
        </p:txBody>
      </p:sp>
      <p:sp>
        <p:nvSpPr>
          <p:cNvPr id="3" name="Text Placeholder 2"/>
          <p:cNvSpPr>
            <a:spLocks noGrp="1"/>
          </p:cNvSpPr>
          <p:nvPr>
            <p:ph type="body" idx="1"/>
          </p:nvPr>
        </p:nvSpPr>
        <p:spPr>
          <a:xfrm>
            <a:off x="350049" y="1600200"/>
            <a:ext cx="8441867" cy="4525963"/>
          </a:xfrm>
          <a:prstGeom prst="rect">
            <a:avLst/>
          </a:prstGeom>
        </p:spPr>
        <p:txBody>
          <a:bodyPr vert="horz" lIns="91440" tIns="45720" rIns="91440" bIns="45720" rtlCol="0">
            <a:normAutofit/>
          </a:body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Date Placeholder 3"/>
          <p:cNvSpPr>
            <a:spLocks noGrp="1"/>
          </p:cNvSpPr>
          <p:nvPr>
            <p:ph type="dt" sz="half" idx="2"/>
          </p:nvPr>
        </p:nvSpPr>
        <p:spPr>
          <a:xfrm>
            <a:off x="350049"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67CBD-D0C0-504D-AC0A-8FF2D189591A}" type="datetimeFigureOut">
              <a:rPr lang="en-US" smtClean="0"/>
              <a:t>10/1/16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5831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7AA14-91F7-054B-AFFC-9533876C1426}" type="slidenum">
              <a:rPr lang="en-US" smtClean="0"/>
              <a:t>‹#›</a:t>
            </a:fld>
            <a:endParaRPr lang="en-US"/>
          </a:p>
        </p:txBody>
      </p:sp>
      <p:pic>
        <p:nvPicPr>
          <p:cNvPr id="9" name="Picture 8" descr="PPT_Test_2-03.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0830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40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4" Type="http://schemas.microsoft.com/office/2007/relationships/hdphoto" Target="../media/hdphoto1.wdp"/><Relationship Id="rId5" Type="http://schemas.openxmlformats.org/officeDocument/2006/relationships/image" Target="../media/image40.jpe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4" Type="http://schemas.microsoft.com/office/2007/relationships/hdphoto" Target="../media/hdphoto3.wdp"/><Relationship Id="rId5" Type="http://schemas.openxmlformats.org/officeDocument/2006/relationships/image" Target="../media/image42.jpeg"/><Relationship Id="rId6" Type="http://schemas.microsoft.com/office/2007/relationships/hdphoto" Target="../media/hdphoto4.wdp"/><Relationship Id="rId7" Type="http://schemas.openxmlformats.org/officeDocument/2006/relationships/image" Target="../media/image43.jpeg"/><Relationship Id="rId8"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takepart.com/article/2014/08/21/meal-sharing-services" TargetMode="External"/><Relationship Id="rId4" Type="http://schemas.openxmlformats.org/officeDocument/2006/relationships/hyperlink" Target="http://sharecity.ie/research/sharecity100-database/"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Researching </a:t>
            </a:r>
            <a:r>
              <a:rPr lang="en-US" dirty="0" smtClean="0"/>
              <a:t>Community Food Economies </a:t>
            </a:r>
            <a:endParaRPr lang="en-US" dirty="0"/>
          </a:p>
        </p:txBody>
      </p:sp>
      <p:sp>
        <p:nvSpPr>
          <p:cNvPr id="3" name="Subtitle 2"/>
          <p:cNvSpPr>
            <a:spLocks noGrp="1"/>
          </p:cNvSpPr>
          <p:nvPr>
            <p:ph type="subTitle" idx="1"/>
          </p:nvPr>
        </p:nvSpPr>
        <p:spPr/>
        <p:txBody>
          <a:bodyPr/>
          <a:lstStyle/>
          <a:p>
            <a:r>
              <a:rPr lang="en-US" dirty="0" smtClean="0"/>
              <a:t>Oona Morrow, PhD</a:t>
            </a:r>
          </a:p>
          <a:p>
            <a:r>
              <a:rPr lang="en-US" dirty="0" err="1" smtClean="0"/>
              <a:t>Morrowo@tcd.ie</a:t>
            </a:r>
            <a:r>
              <a:rPr lang="en-US" smtClean="0"/>
              <a:t> 	</a:t>
            </a:r>
            <a:endParaRPr lang="en-US"/>
          </a:p>
        </p:txBody>
      </p:sp>
      <p:sp>
        <p:nvSpPr>
          <p:cNvPr id="4" name="Text Placeholder 3"/>
          <p:cNvSpPr>
            <a:spLocks noGrp="1"/>
          </p:cNvSpPr>
          <p:nvPr>
            <p:ph type="body" sz="quarter" idx="13"/>
          </p:nvPr>
        </p:nvSpPr>
        <p:spPr/>
        <p:txBody>
          <a:bodyPr/>
          <a:lstStyle/>
          <a:p>
            <a:r>
              <a:rPr lang="en-US" smtClean="0"/>
              <a:t>October 4, 2016 </a:t>
            </a:r>
          </a:p>
          <a:p>
            <a:r>
              <a:rPr lang="en-US" smtClean="0"/>
              <a:t>Sustainability and Social Contestation, Utrecht University </a:t>
            </a:r>
          </a:p>
          <a:p>
            <a:endParaRPr lang="en-US"/>
          </a:p>
        </p:txBody>
      </p:sp>
    </p:spTree>
    <p:extLst>
      <p:ext uri="{BB962C8B-B14F-4D97-AF65-F5344CB8AC3E}">
        <p14:creationId xmlns:p14="http://schemas.microsoft.com/office/powerpoint/2010/main" val="3116847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Research Questions</a:t>
            </a:r>
            <a:endParaRPr lang="en-US"/>
          </a:p>
        </p:txBody>
      </p:sp>
      <p:sp>
        <p:nvSpPr>
          <p:cNvPr id="3" name="Content Placeholder 2"/>
          <p:cNvSpPr>
            <a:spLocks noGrp="1"/>
          </p:cNvSpPr>
          <p:nvPr>
            <p:ph idx="1"/>
          </p:nvPr>
        </p:nvSpPr>
        <p:spPr/>
        <p:txBody>
          <a:bodyPr>
            <a:normAutofit fontScale="85000" lnSpcReduction="20000"/>
          </a:bodyPr>
          <a:lstStyle/>
          <a:p>
            <a:r>
              <a:rPr lang="en-US" smtClean="0"/>
              <a:t>How are social and economic relations (re)configured under self-provisioning practices? </a:t>
            </a:r>
          </a:p>
          <a:p>
            <a:pPr lvl="1"/>
            <a:r>
              <a:rPr lang="en-US" smtClean="0"/>
              <a:t>What </a:t>
            </a:r>
            <a:r>
              <a:rPr lang="en-US"/>
              <a:t>kinds of social relations (e.g. gender, race, ethnic, and class relations, friendships</a:t>
            </a:r>
            <a:r>
              <a:rPr lang="en-US" smtClean="0"/>
              <a:t>, voluntary </a:t>
            </a:r>
            <a:r>
              <a:rPr lang="en-US"/>
              <a:t>associations, place based communities) are self-provisioning practices embedded in and enabled by</a:t>
            </a:r>
            <a:r>
              <a:rPr lang="en-US" smtClean="0"/>
              <a:t>?</a:t>
            </a:r>
            <a:r>
              <a:rPr lang="en-US"/>
              <a:t> </a:t>
            </a:r>
            <a:endParaRPr lang="en-US" smtClean="0"/>
          </a:p>
          <a:p>
            <a:pPr lvl="1"/>
            <a:r>
              <a:rPr lang="en-US" smtClean="0"/>
              <a:t>What kinds of economic relations (e.g. gender divisions of labor, barter networks, supply chains, property regulations, zoning, production, consumption, and distribution networks) are self-provisioning practices embedded in and enabled by?</a:t>
            </a:r>
          </a:p>
          <a:p>
            <a:pPr lvl="1"/>
            <a:r>
              <a:rPr lang="en-US" smtClean="0"/>
              <a:t>What is the impact of self-provisioning practices on social and economic relations at multiple urban scales within and beyond the home?  </a:t>
            </a:r>
            <a:endParaRPr lang="en-US"/>
          </a:p>
        </p:txBody>
      </p:sp>
    </p:spTree>
    <p:extLst>
      <p:ext uri="{BB962C8B-B14F-4D97-AF65-F5344CB8AC3E}">
        <p14:creationId xmlns:p14="http://schemas.microsoft.com/office/powerpoint/2010/main" val="801284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Methodology</a:t>
            </a: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8971783"/>
              </p:ext>
            </p:extLst>
          </p:nvPr>
        </p:nvGraphicFramePr>
        <p:xfrm>
          <a:off x="350049" y="1417636"/>
          <a:ext cx="7689770" cy="4730739"/>
        </p:xfrm>
        <a:graphic>
          <a:graphicData uri="http://schemas.openxmlformats.org/drawingml/2006/table">
            <a:tbl>
              <a:tblPr firstRow="1" bandRow="1">
                <a:tableStyleId>{5C22544A-7EE6-4342-B048-85BDC9FD1C3A}</a:tableStyleId>
              </a:tblPr>
              <a:tblGrid>
                <a:gridCol w="3844885"/>
                <a:gridCol w="3844885"/>
              </a:tblGrid>
              <a:tr h="341619">
                <a:tc>
                  <a:txBody>
                    <a:bodyPr/>
                    <a:lstStyle/>
                    <a:p>
                      <a:r>
                        <a:rPr lang="en-US" sz="1400" smtClean="0"/>
                        <a:t>Method</a:t>
                      </a:r>
                      <a:endParaRPr lang="en-US" sz="1400"/>
                    </a:p>
                  </a:txBody>
                  <a:tcPr marL="68580" marR="68580" marT="34290" marB="34290"/>
                </a:tc>
                <a:tc>
                  <a:txBody>
                    <a:bodyPr/>
                    <a:lstStyle/>
                    <a:p>
                      <a:r>
                        <a:rPr lang="en-US" sz="1400" smtClean="0"/>
                        <a:t>Objectives</a:t>
                      </a:r>
                      <a:r>
                        <a:rPr lang="en-US" sz="1400" baseline="0" smtClean="0"/>
                        <a:t> </a:t>
                      </a:r>
                      <a:endParaRPr lang="en-US" sz="1400"/>
                    </a:p>
                  </a:txBody>
                  <a:tcPr marL="68580" marR="68580" marT="34290" marB="34290"/>
                </a:tc>
              </a:tr>
              <a:tr h="1117186">
                <a:tc>
                  <a:txBody>
                    <a:bodyPr/>
                    <a:lstStyle/>
                    <a:p>
                      <a:r>
                        <a:rPr lang="en-US" sz="1800" smtClean="0"/>
                        <a:t>Media</a:t>
                      </a:r>
                      <a:r>
                        <a:rPr lang="en-US" sz="1800" baseline="0" smtClean="0"/>
                        <a:t> Analysis of Urban Homesteading blogs, books, and news articles</a:t>
                      </a:r>
                      <a:endParaRPr lang="en-US" sz="1800"/>
                    </a:p>
                  </a:txBody>
                  <a:tcPr marL="68580" marR="68580" marT="34290" marB="34290"/>
                </a:tc>
                <a:tc>
                  <a:txBody>
                    <a:bodyPr/>
                    <a:lstStyle/>
                    <a:p>
                      <a:r>
                        <a:rPr lang="en-US" sz="1800" smtClean="0"/>
                        <a:t>Defining</a:t>
                      </a:r>
                      <a:r>
                        <a:rPr lang="en-US" sz="1800" baseline="0" smtClean="0"/>
                        <a:t> Urban Homesteading. Identifying popular discourses and identities associated with UH. Developing a sampling frame. </a:t>
                      </a:r>
                      <a:endParaRPr lang="en-US" sz="1800"/>
                    </a:p>
                  </a:txBody>
                  <a:tcPr marL="68580" marR="68580" marT="34290" marB="34290"/>
                </a:tc>
              </a:tr>
              <a:tr h="858664">
                <a:tc>
                  <a:txBody>
                    <a:bodyPr/>
                    <a:lstStyle/>
                    <a:p>
                      <a:r>
                        <a:rPr lang="en-US" sz="1800" smtClean="0"/>
                        <a:t>Participant Observation at Urban Homesteaders</a:t>
                      </a:r>
                      <a:r>
                        <a:rPr lang="en-US" sz="1800" baseline="0" smtClean="0"/>
                        <a:t> League Events</a:t>
                      </a:r>
                      <a:endParaRPr lang="en-US" sz="1800"/>
                    </a:p>
                  </a:txBody>
                  <a:tcPr marL="68580" marR="68580" marT="34290" marB="34290"/>
                </a:tc>
                <a:tc>
                  <a:txBody>
                    <a:bodyPr/>
                    <a:lstStyle/>
                    <a:p>
                      <a:r>
                        <a:rPr lang="en-US" sz="1800" smtClean="0"/>
                        <a:t>Developing </a:t>
                      </a:r>
                      <a:r>
                        <a:rPr lang="en-US" sz="1800" baseline="0" smtClean="0"/>
                        <a:t>an experiential understanding of self-provisioning. Meeting potential interviewees. </a:t>
                      </a:r>
                      <a:endParaRPr lang="en-US" sz="1800"/>
                    </a:p>
                  </a:txBody>
                  <a:tcPr marL="68580" marR="68580" marT="34290" marB="34290"/>
                </a:tc>
              </a:tr>
              <a:tr h="858664">
                <a:tc>
                  <a:txBody>
                    <a:bodyPr/>
                    <a:lstStyle/>
                    <a:p>
                      <a:r>
                        <a:rPr lang="en-US" sz="1800" smtClean="0"/>
                        <a:t>In-depth</a:t>
                      </a:r>
                      <a:r>
                        <a:rPr lang="en-US" sz="1800" baseline="0" smtClean="0"/>
                        <a:t> interviews and site visits (n 40)</a:t>
                      </a:r>
                      <a:endParaRPr lang="en-US" sz="1800"/>
                    </a:p>
                  </a:txBody>
                  <a:tcPr marL="68580" marR="68580" marT="34290" marB="34290"/>
                </a:tc>
                <a:tc>
                  <a:txBody>
                    <a:bodyPr/>
                    <a:lstStyle/>
                    <a:p>
                      <a:r>
                        <a:rPr lang="en-US" sz="1800" smtClean="0"/>
                        <a:t>Identifying</a:t>
                      </a:r>
                      <a:r>
                        <a:rPr lang="en-US" sz="1800" baseline="0" smtClean="0"/>
                        <a:t> self-provisioning skills and practices, motivations, spaces, values, and experiences. </a:t>
                      </a:r>
                      <a:endParaRPr lang="en-US" sz="1800"/>
                    </a:p>
                  </a:txBody>
                  <a:tcPr marL="68580" marR="68580" marT="34290" marB="34290"/>
                </a:tc>
              </a:tr>
              <a:tr h="1375709">
                <a:tc>
                  <a:txBody>
                    <a:bodyPr/>
                    <a:lstStyle/>
                    <a:p>
                      <a:r>
                        <a:rPr lang="en-US" sz="1800" baseline="0" smtClean="0"/>
                        <a:t>Participatory Action Research (e.g. events organizing, participatory mapping, ongoing activist-scholar collaborations)</a:t>
                      </a:r>
                    </a:p>
                    <a:p>
                      <a:endParaRPr lang="en-US" sz="1800"/>
                    </a:p>
                  </a:txBody>
                  <a:tcPr marL="68580" marR="68580" marT="34290" marB="34290"/>
                </a:tc>
                <a:tc>
                  <a:txBody>
                    <a:bodyPr/>
                    <a:lstStyle/>
                    <a:p>
                      <a:r>
                        <a:rPr lang="en-US" sz="1800" smtClean="0"/>
                        <a:t>To</a:t>
                      </a:r>
                      <a:r>
                        <a:rPr lang="en-US" sz="1800" baseline="0" smtClean="0"/>
                        <a:t> create</a:t>
                      </a:r>
                      <a:r>
                        <a:rPr lang="en-US" sz="1800" smtClean="0"/>
                        <a:t> urban</a:t>
                      </a:r>
                      <a:r>
                        <a:rPr lang="en-US" sz="1800" baseline="0" smtClean="0"/>
                        <a:t> commons that support </a:t>
                      </a:r>
                      <a:r>
                        <a:rPr lang="en-US" sz="1800" smtClean="0"/>
                        <a:t>collective forms of provisioning. To increase the visibility of diverse</a:t>
                      </a:r>
                      <a:r>
                        <a:rPr lang="en-US" sz="1800" baseline="0" smtClean="0"/>
                        <a:t> food economies in Greater Boston </a:t>
                      </a:r>
                      <a:endParaRPr lang="en-US" sz="1800"/>
                    </a:p>
                  </a:txBody>
                  <a:tcPr marL="68580" marR="68580" marT="34290" marB="34290"/>
                </a:tc>
              </a:tr>
            </a:tbl>
          </a:graphicData>
        </a:graphic>
      </p:graphicFrame>
    </p:spTree>
    <p:extLst>
      <p:ext uri="{BB962C8B-B14F-4D97-AF65-F5344CB8AC3E}">
        <p14:creationId xmlns:p14="http://schemas.microsoft.com/office/powerpoint/2010/main" val="2760383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Diverse Food Economies in Boston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4310735"/>
              </p:ext>
            </p:extLst>
          </p:nvPr>
        </p:nvGraphicFramePr>
        <p:xfrm>
          <a:off x="552091" y="1417639"/>
          <a:ext cx="7435968" cy="4545023"/>
        </p:xfrm>
        <a:graphic>
          <a:graphicData uri="http://schemas.openxmlformats.org/drawingml/2006/table">
            <a:tbl>
              <a:tblPr firstRow="1" bandRow="1"/>
              <a:tblGrid>
                <a:gridCol w="1858992"/>
                <a:gridCol w="1858992"/>
                <a:gridCol w="1858992"/>
                <a:gridCol w="1858992"/>
              </a:tblGrid>
              <a:tr h="388678">
                <a:tc>
                  <a:txBody>
                    <a:bodyPr/>
                    <a:lstStyle/>
                    <a:p>
                      <a:pPr marL="0" marR="0">
                        <a:lnSpc>
                          <a:spcPct val="115000"/>
                        </a:lnSpc>
                        <a:spcBef>
                          <a:spcPts val="0"/>
                        </a:spcBef>
                        <a:spcAft>
                          <a:spcPts val="0"/>
                        </a:spcAft>
                      </a:pPr>
                      <a:r>
                        <a:rPr lang="en-US" sz="1600" b="1" kern="1200">
                          <a:solidFill>
                            <a:srgbClr val="FFFFFF"/>
                          </a:solidFill>
                          <a:effectLst/>
                          <a:latin typeface="+mj-lt"/>
                          <a:ea typeface="Times New Roman"/>
                          <a:cs typeface="Times New Roman"/>
                        </a:rPr>
                        <a:t>Labor</a:t>
                      </a:r>
                      <a:endParaRPr lang="en-US" sz="160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a:noFill/>
                    </a:lnR>
                    <a:lnT w="12700" cap="flat" cmpd="sng" algn="ctr">
                      <a:solidFill>
                        <a:srgbClr val="98B954"/>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9BBB59"/>
                    </a:solidFill>
                  </a:tcPr>
                </a:tc>
                <a:tc>
                  <a:txBody>
                    <a:bodyPr/>
                    <a:lstStyle/>
                    <a:p>
                      <a:pPr marL="0" marR="0">
                        <a:lnSpc>
                          <a:spcPct val="115000"/>
                        </a:lnSpc>
                        <a:spcBef>
                          <a:spcPts val="0"/>
                        </a:spcBef>
                        <a:spcAft>
                          <a:spcPts val="0"/>
                        </a:spcAft>
                      </a:pPr>
                      <a:r>
                        <a:rPr lang="en-US" sz="1600" b="1" kern="1200">
                          <a:solidFill>
                            <a:srgbClr val="FFFFFF"/>
                          </a:solidFill>
                          <a:effectLst/>
                          <a:latin typeface="+mj-lt"/>
                          <a:ea typeface="Times New Roman"/>
                          <a:cs typeface="Times New Roman"/>
                        </a:rPr>
                        <a:t>Transactions</a:t>
                      </a:r>
                      <a:endParaRPr lang="en-US" sz="1600">
                        <a:effectLst/>
                        <a:latin typeface="+mj-lt"/>
                        <a:ea typeface="Calibri"/>
                        <a:cs typeface="Times New Roman"/>
                      </a:endParaRPr>
                    </a:p>
                  </a:txBody>
                  <a:tcPr marL="68580" marR="68580" marT="34290" marB="34290">
                    <a:lnL>
                      <a:noFill/>
                    </a:lnL>
                    <a:lnR>
                      <a:noFill/>
                    </a:lnR>
                    <a:lnT w="12700" cap="flat" cmpd="sng" algn="ctr">
                      <a:solidFill>
                        <a:srgbClr val="98B954"/>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9BBB59"/>
                    </a:solidFill>
                  </a:tcPr>
                </a:tc>
                <a:tc>
                  <a:txBody>
                    <a:bodyPr/>
                    <a:lstStyle/>
                    <a:p>
                      <a:pPr marL="0" marR="0">
                        <a:lnSpc>
                          <a:spcPct val="115000"/>
                        </a:lnSpc>
                        <a:spcBef>
                          <a:spcPts val="0"/>
                        </a:spcBef>
                        <a:spcAft>
                          <a:spcPts val="0"/>
                        </a:spcAft>
                      </a:pPr>
                      <a:r>
                        <a:rPr lang="en-US" sz="1600" b="1" kern="1200">
                          <a:solidFill>
                            <a:srgbClr val="FFFFFF"/>
                          </a:solidFill>
                          <a:effectLst/>
                          <a:latin typeface="+mj-lt"/>
                          <a:ea typeface="Times New Roman"/>
                          <a:cs typeface="Times New Roman"/>
                        </a:rPr>
                        <a:t>Property</a:t>
                      </a:r>
                      <a:endParaRPr lang="en-US" sz="1600">
                        <a:effectLst/>
                        <a:latin typeface="+mj-lt"/>
                        <a:ea typeface="Calibri"/>
                        <a:cs typeface="Times New Roman"/>
                      </a:endParaRPr>
                    </a:p>
                  </a:txBody>
                  <a:tcPr marL="68580" marR="68580" marT="34290" marB="34290">
                    <a:lnL>
                      <a:noFill/>
                    </a:lnL>
                    <a:lnR>
                      <a:noFill/>
                    </a:lnR>
                    <a:lnT w="12700" cap="flat" cmpd="sng" algn="ctr">
                      <a:solidFill>
                        <a:srgbClr val="98B954"/>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9BBB59"/>
                    </a:solidFill>
                  </a:tcPr>
                </a:tc>
                <a:tc>
                  <a:txBody>
                    <a:bodyPr/>
                    <a:lstStyle/>
                    <a:p>
                      <a:pPr marL="0" marR="0">
                        <a:lnSpc>
                          <a:spcPct val="115000"/>
                        </a:lnSpc>
                        <a:spcBef>
                          <a:spcPts val="0"/>
                        </a:spcBef>
                        <a:spcAft>
                          <a:spcPts val="0"/>
                        </a:spcAft>
                      </a:pPr>
                      <a:r>
                        <a:rPr lang="en-US" sz="1600" b="1" kern="1200">
                          <a:solidFill>
                            <a:srgbClr val="FFFFFF"/>
                          </a:solidFill>
                          <a:effectLst/>
                          <a:latin typeface="+mj-lt"/>
                          <a:ea typeface="Times New Roman"/>
                          <a:cs typeface="Times New Roman"/>
                        </a:rPr>
                        <a:t>Enterprise</a:t>
                      </a:r>
                      <a:endParaRPr lang="en-US" sz="1600">
                        <a:effectLst/>
                        <a:latin typeface="+mj-lt"/>
                        <a:ea typeface="Calibri"/>
                        <a:cs typeface="Times New Roman"/>
                      </a:endParaRPr>
                    </a:p>
                  </a:txBody>
                  <a:tcPr marL="68580" marR="68580" marT="34290" marB="34290">
                    <a:lnL>
                      <a:noFill/>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9BBB59"/>
                    </a:solidFill>
                  </a:tcPr>
                </a:tc>
              </a:tr>
              <a:tr h="388678">
                <a:tc>
                  <a:txBody>
                    <a:bodyPr/>
                    <a:lstStyle/>
                    <a:p>
                      <a:pPr marL="0" marR="0">
                        <a:lnSpc>
                          <a:spcPct val="115000"/>
                        </a:lnSpc>
                        <a:spcBef>
                          <a:spcPts val="0"/>
                        </a:spcBef>
                        <a:spcAft>
                          <a:spcPts val="0"/>
                        </a:spcAft>
                      </a:pPr>
                      <a:r>
                        <a:rPr lang="en-US" sz="1600" kern="1200">
                          <a:solidFill>
                            <a:srgbClr val="000000"/>
                          </a:solidFill>
                          <a:effectLst/>
                          <a:latin typeface="+mj-lt"/>
                          <a:ea typeface="Times New Roman"/>
                          <a:cs typeface="Times New Roman"/>
                        </a:rPr>
                        <a:t>Wage</a:t>
                      </a:r>
                      <a:endParaRPr lang="en-US" sz="160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DEE7D1"/>
                    </a:solidFill>
                  </a:tcPr>
                </a:tc>
                <a:tc>
                  <a:txBody>
                    <a:bodyPr/>
                    <a:lstStyle/>
                    <a:p>
                      <a:pPr marL="0" marR="0">
                        <a:lnSpc>
                          <a:spcPct val="115000"/>
                        </a:lnSpc>
                        <a:spcBef>
                          <a:spcPts val="0"/>
                        </a:spcBef>
                        <a:spcAft>
                          <a:spcPts val="0"/>
                        </a:spcAft>
                      </a:pPr>
                      <a:r>
                        <a:rPr lang="en-US" sz="1600" kern="1200">
                          <a:solidFill>
                            <a:srgbClr val="000000"/>
                          </a:solidFill>
                          <a:effectLst/>
                          <a:latin typeface="+mj-lt"/>
                          <a:ea typeface="Times New Roman"/>
                          <a:cs typeface="Times New Roman"/>
                        </a:rPr>
                        <a:t>Market</a:t>
                      </a:r>
                      <a:endParaRPr lang="en-US" sz="160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DEE7D1"/>
                    </a:solidFill>
                  </a:tcPr>
                </a:tc>
                <a:tc>
                  <a:txBody>
                    <a:bodyPr/>
                    <a:lstStyle/>
                    <a:p>
                      <a:pPr marL="0" marR="0">
                        <a:lnSpc>
                          <a:spcPct val="115000"/>
                        </a:lnSpc>
                        <a:spcBef>
                          <a:spcPts val="0"/>
                        </a:spcBef>
                        <a:spcAft>
                          <a:spcPts val="0"/>
                        </a:spcAft>
                      </a:pPr>
                      <a:r>
                        <a:rPr lang="en-US" sz="1600" kern="1200">
                          <a:solidFill>
                            <a:srgbClr val="000000"/>
                          </a:solidFill>
                          <a:effectLst/>
                          <a:latin typeface="+mj-lt"/>
                          <a:ea typeface="Times New Roman"/>
                          <a:cs typeface="Times New Roman"/>
                        </a:rPr>
                        <a:t>Private</a:t>
                      </a:r>
                      <a:endParaRPr lang="en-US" sz="160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DEE7D1"/>
                    </a:solidFill>
                  </a:tcPr>
                </a:tc>
                <a:tc>
                  <a:txBody>
                    <a:bodyPr/>
                    <a:lstStyle/>
                    <a:p>
                      <a:pPr marL="0" marR="0">
                        <a:lnSpc>
                          <a:spcPct val="115000"/>
                        </a:lnSpc>
                        <a:spcBef>
                          <a:spcPts val="0"/>
                        </a:spcBef>
                        <a:spcAft>
                          <a:spcPts val="0"/>
                        </a:spcAft>
                      </a:pPr>
                      <a:r>
                        <a:rPr lang="en-US" sz="1600" kern="1200">
                          <a:solidFill>
                            <a:srgbClr val="000000"/>
                          </a:solidFill>
                          <a:effectLst/>
                          <a:latin typeface="+mj-lt"/>
                          <a:ea typeface="Times New Roman"/>
                          <a:cs typeface="Times New Roman"/>
                        </a:rPr>
                        <a:t>Capitalist</a:t>
                      </a:r>
                      <a:endParaRPr lang="en-US" sz="160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DEE7D1"/>
                    </a:solidFill>
                  </a:tcPr>
                </a:tc>
              </a:tr>
              <a:tr h="1472269">
                <a:tc>
                  <a:txBody>
                    <a:bodyPr/>
                    <a:lstStyle/>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ALT. PAID</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Self-employed </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Paid in Food</a:t>
                      </a:r>
                      <a:endParaRPr lang="en-US" sz="1600" b="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ALT. MARKET</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Farmers market</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Craft market</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Barter </a:t>
                      </a:r>
                      <a:endParaRPr lang="en-US" sz="1600" b="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ALT. PRIVATE</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Community garden</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Shared backyard and kitchen</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Urban Commons</a:t>
                      </a:r>
                      <a:endParaRPr lang="en-US" sz="1600" b="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ALT. CAPITALIST</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Non-profit learning</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Social Enterprise</a:t>
                      </a:r>
                      <a:endParaRPr lang="en-US" sz="1600" b="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tcPr>
                </a:tc>
              </a:tr>
              <a:tr h="2284961">
                <a:tc>
                  <a:txBody>
                    <a:bodyPr/>
                    <a:lstStyle/>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UNPAID</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Self-provisioning</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Housework</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Volunteer</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Work Party</a:t>
                      </a:r>
                      <a:endParaRPr lang="en-US" sz="1600" b="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DEE7D1"/>
                    </a:solidFill>
                  </a:tcPr>
                </a:tc>
                <a:tc>
                  <a:txBody>
                    <a:bodyPr/>
                    <a:lstStyle/>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NON-MARKET</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Gifting</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Sharing of skills, food, materials</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Gleaning, Foraging,  Gathering</a:t>
                      </a:r>
                      <a:endParaRPr lang="en-US" sz="1600" b="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DEE7D1"/>
                    </a:solidFill>
                  </a:tcPr>
                </a:tc>
                <a:tc>
                  <a:txBody>
                    <a:bodyPr/>
                    <a:lstStyle/>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OPEN ACCESS</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Online Knowledge Commons</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Seed library</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Public Fruit</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Urban Commons</a:t>
                      </a:r>
                      <a:endParaRPr lang="en-US" sz="1600" b="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DEE7D1"/>
                    </a:solidFill>
                  </a:tcPr>
                </a:tc>
                <a:tc>
                  <a:txBody>
                    <a:bodyPr/>
                    <a:lstStyle/>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NON-CAPITALIST</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Households (communal, feudal, and ancient).</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Neighborhood Cooperative </a:t>
                      </a:r>
                      <a:endParaRPr lang="en-US" sz="1600" b="0">
                        <a:effectLst/>
                        <a:latin typeface="+mj-lt"/>
                        <a:ea typeface="Calibri"/>
                        <a:cs typeface="Times New Roman"/>
                      </a:endParaRPr>
                    </a:p>
                    <a:p>
                      <a:pPr marL="0" marR="0">
                        <a:lnSpc>
                          <a:spcPct val="115000"/>
                        </a:lnSpc>
                        <a:spcBef>
                          <a:spcPts val="0"/>
                        </a:spcBef>
                        <a:spcAft>
                          <a:spcPts val="0"/>
                        </a:spcAft>
                      </a:pPr>
                      <a:r>
                        <a:rPr lang="en-US" sz="1600" b="0" kern="1200">
                          <a:solidFill>
                            <a:srgbClr val="000000"/>
                          </a:solidFill>
                          <a:effectLst/>
                          <a:latin typeface="+mj-lt"/>
                          <a:ea typeface="Times New Roman"/>
                          <a:cs typeface="Times New Roman"/>
                        </a:rPr>
                        <a:t>Community Enterprise</a:t>
                      </a:r>
                      <a:endParaRPr lang="en-US" sz="1600" b="0">
                        <a:effectLst/>
                        <a:latin typeface="+mj-lt"/>
                        <a:ea typeface="Calibri"/>
                        <a:cs typeface="Times New Roman"/>
                      </a:endParaRPr>
                    </a:p>
                  </a:txBody>
                  <a:tcPr marL="68580" marR="68580" marT="34290" marB="34290">
                    <a:lnL w="12700" cap="flat" cmpd="sng" algn="ctr">
                      <a:solidFill>
                        <a:srgbClr val="98B954"/>
                      </a:solidFill>
                      <a:prstDash val="solid"/>
                      <a:round/>
                      <a:headEnd type="none" w="med" len="med"/>
                      <a:tailEnd type="none" w="med" len="med"/>
                    </a:lnL>
                    <a:lnR w="12700" cap="flat" cmpd="sng" algn="ctr">
                      <a:solidFill>
                        <a:srgbClr val="98B954"/>
                      </a:solidFill>
                      <a:prstDash val="solid"/>
                      <a:round/>
                      <a:headEnd type="none" w="med" len="med"/>
                      <a:tailEnd type="none" w="med" len="med"/>
                    </a:lnR>
                    <a:lnT w="12700" cap="flat" cmpd="sng" algn="ctr">
                      <a:solidFill>
                        <a:srgbClr val="98B954"/>
                      </a:solidFill>
                      <a:prstDash val="solid"/>
                      <a:round/>
                      <a:headEnd type="none" w="med" len="med"/>
                      <a:tailEnd type="none" w="med" len="med"/>
                    </a:lnT>
                    <a:lnB w="12700" cap="flat" cmpd="sng" algn="ctr">
                      <a:solidFill>
                        <a:srgbClr val="98B954"/>
                      </a:solidFill>
                      <a:prstDash val="solid"/>
                      <a:round/>
                      <a:headEnd type="none" w="med" len="med"/>
                      <a:tailEnd type="none" w="med" len="med"/>
                    </a:lnB>
                    <a:solidFill>
                      <a:srgbClr val="DEE7D1"/>
                    </a:solidFill>
                  </a:tcPr>
                </a:tc>
              </a:tr>
            </a:tbl>
          </a:graphicData>
        </a:graphic>
      </p:graphicFrame>
    </p:spTree>
    <p:extLst>
      <p:ext uri="{BB962C8B-B14F-4D97-AF65-F5344CB8AC3E}">
        <p14:creationId xmlns:p14="http://schemas.microsoft.com/office/powerpoint/2010/main" val="3889397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Gender and Self-Provisioning</a:t>
            </a:r>
            <a:endParaRPr lang="en-US"/>
          </a:p>
        </p:txBody>
      </p:sp>
      <p:pic>
        <p:nvPicPr>
          <p:cNvPr id="4" name="Content Placeholder 3"/>
          <p:cNvPicPr>
            <a:picLocks noGrp="1" noChangeAspect="1"/>
          </p:cNvPicPr>
          <p:nvPr>
            <p:ph idx="1"/>
          </p:nvPr>
        </p:nvPicPr>
        <p:blipFill>
          <a:blip r:embed="rId2"/>
          <a:srcRect l="-57166" r="-57166"/>
          <a:stretch>
            <a:fillRect/>
          </a:stretch>
        </p:blipFill>
        <p:spPr>
          <a:xfrm>
            <a:off x="-1300567" y="2115370"/>
            <a:ext cx="6172200" cy="3394472"/>
          </a:xfrm>
        </p:spPr>
      </p:pic>
      <p:pic>
        <p:nvPicPr>
          <p:cNvPr id="5" name="Picture 4"/>
          <p:cNvPicPr>
            <a:picLocks noChangeAspect="1"/>
          </p:cNvPicPr>
          <p:nvPr/>
        </p:nvPicPr>
        <p:blipFill>
          <a:blip r:embed="rId3"/>
          <a:stretch>
            <a:fillRect/>
          </a:stretch>
        </p:blipFill>
        <p:spPr>
          <a:xfrm>
            <a:off x="3840307" y="1417638"/>
            <a:ext cx="2062652" cy="2394968"/>
          </a:xfrm>
          <a:prstGeom prst="rect">
            <a:avLst/>
          </a:prstGeom>
        </p:spPr>
      </p:pic>
      <p:pic>
        <p:nvPicPr>
          <p:cNvPr id="7" name="Picture 6"/>
          <p:cNvPicPr>
            <a:picLocks noChangeAspect="1"/>
          </p:cNvPicPr>
          <p:nvPr/>
        </p:nvPicPr>
        <p:blipFill>
          <a:blip r:embed="rId4"/>
          <a:stretch>
            <a:fillRect/>
          </a:stretch>
        </p:blipFill>
        <p:spPr>
          <a:xfrm>
            <a:off x="3485216" y="4302787"/>
            <a:ext cx="2982382" cy="2028458"/>
          </a:xfrm>
          <a:prstGeom prst="rect">
            <a:avLst/>
          </a:prstGeom>
        </p:spPr>
      </p:pic>
      <p:pic>
        <p:nvPicPr>
          <p:cNvPr id="10" name="Picture 9"/>
          <p:cNvPicPr>
            <a:picLocks noChangeAspect="1"/>
          </p:cNvPicPr>
          <p:nvPr/>
        </p:nvPicPr>
        <p:blipFill>
          <a:blip r:embed="rId5"/>
          <a:stretch>
            <a:fillRect/>
          </a:stretch>
        </p:blipFill>
        <p:spPr>
          <a:xfrm>
            <a:off x="6739701" y="1820434"/>
            <a:ext cx="2344750" cy="3130362"/>
          </a:xfrm>
          <a:prstGeom prst="rect">
            <a:avLst/>
          </a:prstGeom>
        </p:spPr>
      </p:pic>
    </p:spTree>
    <p:extLst>
      <p:ext uri="{BB962C8B-B14F-4D97-AF65-F5344CB8AC3E}">
        <p14:creationId xmlns:p14="http://schemas.microsoft.com/office/powerpoint/2010/main" val="746866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Gender and Self-Provisioning</a:t>
            </a:r>
            <a:endParaRPr lang="en-US"/>
          </a:p>
        </p:txBody>
      </p:sp>
      <p:sp>
        <p:nvSpPr>
          <p:cNvPr id="3" name="Content Placeholder 2"/>
          <p:cNvSpPr>
            <a:spLocks noGrp="1"/>
          </p:cNvSpPr>
          <p:nvPr>
            <p:ph sz="half" idx="1"/>
          </p:nvPr>
        </p:nvSpPr>
        <p:spPr/>
        <p:txBody>
          <a:bodyPr>
            <a:normAutofit fontScale="70000" lnSpcReduction="20000"/>
          </a:bodyPr>
          <a:lstStyle/>
          <a:p>
            <a:pPr marL="85725" indent="0">
              <a:buNone/>
            </a:pPr>
            <a:endParaRPr lang="en-US" sz="6000"/>
          </a:p>
          <a:p>
            <a:endParaRPr lang="en-US"/>
          </a:p>
        </p:txBody>
      </p:sp>
      <p:sp>
        <p:nvSpPr>
          <p:cNvPr id="10" name="Content Placeholder 9"/>
          <p:cNvSpPr>
            <a:spLocks noGrp="1"/>
          </p:cNvSpPr>
          <p:nvPr>
            <p:ph sz="half" idx="2"/>
          </p:nvPr>
        </p:nvSpPr>
        <p:spPr/>
        <p:txBody>
          <a:bodyPr>
            <a:normAutofit fontScale="70000" lnSpcReduction="20000"/>
          </a:bodyPr>
          <a:lstStyle/>
          <a:p>
            <a:pPr marL="0" indent="0">
              <a:buNone/>
            </a:pPr>
            <a:r>
              <a:rPr lang="en-US"/>
              <a:t>I was </a:t>
            </a:r>
            <a:r>
              <a:rPr lang="en-US" i="1"/>
              <a:t>just alone in our kitchen</a:t>
            </a:r>
            <a:r>
              <a:rPr lang="en-US"/>
              <a:t>, doing the same thing over and over again, every week.….And honestly I just felt like "What am I doing spending so much </a:t>
            </a:r>
            <a:r>
              <a:rPr lang="en-US" i="1"/>
              <a:t>time</a:t>
            </a:r>
            <a:r>
              <a:rPr lang="en-US"/>
              <a:t> on doing things that only benefit me and my husband?" you know that we're going to eat it and then it’s going to be gone. And it’s not like I'm saving a huge amount of money</a:t>
            </a:r>
            <a:r>
              <a:rPr lang="en-US" i="1"/>
              <a:t>. I mean it’s like a choice, a lifestyle choice, </a:t>
            </a:r>
            <a:r>
              <a:rPr lang="en-US"/>
              <a:t>and for me, ultimately, I'm really glad I've done this, I'm really glad I know how to do these things, but I don't feel the </a:t>
            </a:r>
            <a:r>
              <a:rPr lang="en-US" i="1"/>
              <a:t>need</a:t>
            </a:r>
            <a:r>
              <a:rPr lang="en-US"/>
              <a:t> to do it all the time always. Because I want a more open life (Lisa, artist, Cambridge)</a:t>
            </a:r>
          </a:p>
          <a:p>
            <a:endParaRPr lang="en-US"/>
          </a:p>
        </p:txBody>
      </p:sp>
      <p:pic>
        <p:nvPicPr>
          <p:cNvPr id="6" name="Content Placeholder 3"/>
          <p:cNvPicPr>
            <a:picLocks noGrp="1" noChangeAspect="1"/>
          </p:cNvPicPr>
          <p:nvPr/>
        </p:nvPicPr>
        <p:blipFill rotWithShape="1">
          <a:blip r:embed="rId3"/>
          <a:srcRect t="-786" b="-786"/>
          <a:stretch/>
        </p:blipFill>
        <p:spPr>
          <a:xfrm>
            <a:off x="854883" y="2030290"/>
            <a:ext cx="2731169" cy="2102163"/>
          </a:xfrm>
          <a:prstGeom prst="rect">
            <a:avLst/>
          </a:prstGeom>
        </p:spPr>
      </p:pic>
    </p:spTree>
    <p:extLst>
      <p:ext uri="{BB962C8B-B14F-4D97-AF65-F5344CB8AC3E}">
        <p14:creationId xmlns:p14="http://schemas.microsoft.com/office/powerpoint/2010/main" val="3941958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Gender and Self-Provisioning </a:t>
            </a:r>
            <a:endParaRPr lang="en-US"/>
          </a:p>
        </p:txBody>
      </p:sp>
      <p:sp>
        <p:nvSpPr>
          <p:cNvPr id="3" name="Content Placeholder 2"/>
          <p:cNvSpPr>
            <a:spLocks noGrp="1"/>
          </p:cNvSpPr>
          <p:nvPr>
            <p:ph idx="1"/>
          </p:nvPr>
        </p:nvSpPr>
        <p:spPr>
          <a:xfrm>
            <a:off x="350049" y="1465306"/>
            <a:ext cx="4313391" cy="5118374"/>
          </a:xfrm>
        </p:spPr>
        <p:txBody>
          <a:bodyPr>
            <a:normAutofit/>
          </a:bodyPr>
          <a:lstStyle/>
          <a:p>
            <a:pPr marL="0" indent="0">
              <a:buNone/>
            </a:pPr>
            <a:r>
              <a:rPr lang="en-US" sz="2000" smtClean="0"/>
              <a:t>If you come at it with the sort of mentality that you’re taking </a:t>
            </a:r>
            <a:r>
              <a:rPr lang="en-US" sz="2000" i="1" smtClean="0"/>
              <a:t>care</a:t>
            </a:r>
            <a:r>
              <a:rPr lang="en-US" sz="2000" smtClean="0"/>
              <a:t> of something, its not, </a:t>
            </a:r>
            <a:r>
              <a:rPr lang="en-US" sz="2000" b="1" i="1" smtClean="0"/>
              <a:t>it doesn’t feel like work</a:t>
            </a:r>
            <a:r>
              <a:rPr lang="en-US" sz="2000" b="1" smtClean="0"/>
              <a:t>, </a:t>
            </a:r>
            <a:r>
              <a:rPr lang="en-US" sz="2000" smtClean="0"/>
              <a:t>as much as it’s like feeding your kids, or watering your plants…. So it’s not like a task, so much, so that’s really it. There’s taking care of my cultures and then there’s the benefit it has for my kids and you know our health (Mike, tech worker, Arlington)</a:t>
            </a:r>
            <a:endParaRPr lang="en-US" sz="2000"/>
          </a:p>
        </p:txBody>
      </p:sp>
      <p:pic>
        <p:nvPicPr>
          <p:cNvPr id="6" name="Content Placeholder 3"/>
          <p:cNvPicPr>
            <a:picLocks noChangeAspect="1"/>
          </p:cNvPicPr>
          <p:nvPr/>
        </p:nvPicPr>
        <p:blipFill>
          <a:blip r:embed="rId3"/>
          <a:srcRect t="9595" b="9595"/>
          <a:stretch>
            <a:fillRect/>
          </a:stretch>
        </p:blipFill>
        <p:spPr>
          <a:xfrm>
            <a:off x="4855486" y="1391563"/>
            <a:ext cx="3995906" cy="2421839"/>
          </a:xfrm>
          <a:prstGeom prst="rect">
            <a:avLst/>
          </a:prstGeom>
        </p:spPr>
      </p:pic>
      <p:pic>
        <p:nvPicPr>
          <p:cNvPr id="7" name="Picture 6"/>
          <p:cNvPicPr>
            <a:picLocks noChangeAspect="1"/>
          </p:cNvPicPr>
          <p:nvPr/>
        </p:nvPicPr>
        <p:blipFill>
          <a:blip r:embed="rId4"/>
          <a:stretch>
            <a:fillRect/>
          </a:stretch>
        </p:blipFill>
        <p:spPr>
          <a:xfrm>
            <a:off x="4855486" y="3861070"/>
            <a:ext cx="3995906" cy="2996930"/>
          </a:xfrm>
          <a:prstGeom prst="rect">
            <a:avLst/>
          </a:prstGeom>
        </p:spPr>
      </p:pic>
    </p:spTree>
    <p:extLst>
      <p:ext uri="{BB962C8B-B14F-4D97-AF65-F5344CB8AC3E}">
        <p14:creationId xmlns:p14="http://schemas.microsoft.com/office/powerpoint/2010/main" val="242865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Collectivity and Commons</a:t>
            </a:r>
            <a:endParaRPr lang="en-US"/>
          </a:p>
        </p:txBody>
      </p:sp>
      <p:pic>
        <p:nvPicPr>
          <p:cNvPr id="4" name="Picture 3"/>
          <p:cNvPicPr>
            <a:picLocks noChangeAspect="1"/>
          </p:cNvPicPr>
          <p:nvPr/>
        </p:nvPicPr>
        <p:blipFill>
          <a:blip r:embed="rId3"/>
          <a:stretch>
            <a:fillRect/>
          </a:stretch>
        </p:blipFill>
        <p:spPr>
          <a:xfrm>
            <a:off x="690113" y="3558003"/>
            <a:ext cx="3795799" cy="2530532"/>
          </a:xfrm>
          <a:prstGeom prst="rect">
            <a:avLst/>
          </a:prstGeom>
        </p:spPr>
      </p:pic>
      <p:pic>
        <p:nvPicPr>
          <p:cNvPr id="5" name="Content Placeholder 4"/>
          <p:cNvPicPr>
            <a:picLocks noGrp="1" noChangeAspect="1"/>
          </p:cNvPicPr>
          <p:nvPr>
            <p:ph idx="1"/>
          </p:nvPr>
        </p:nvPicPr>
        <p:blipFill>
          <a:blip r:embed="rId4"/>
          <a:srcRect t="13336" b="13336"/>
          <a:stretch>
            <a:fillRect/>
          </a:stretch>
        </p:blipFill>
        <p:spPr>
          <a:xfrm>
            <a:off x="4742706" y="1752415"/>
            <a:ext cx="3937878" cy="2165681"/>
          </a:xfrm>
          <a:prstGeom prst="rect">
            <a:avLst/>
          </a:prstGeom>
        </p:spPr>
      </p:pic>
      <p:sp>
        <p:nvSpPr>
          <p:cNvPr id="6" name="TextBox 5"/>
          <p:cNvSpPr txBox="1"/>
          <p:nvPr/>
        </p:nvSpPr>
        <p:spPr>
          <a:xfrm>
            <a:off x="690113" y="1752415"/>
            <a:ext cx="3394283" cy="1754326"/>
          </a:xfrm>
          <a:prstGeom prst="rect">
            <a:avLst/>
          </a:prstGeom>
          <a:noFill/>
        </p:spPr>
        <p:txBody>
          <a:bodyPr wrap="square" rtlCol="0">
            <a:spAutoFit/>
          </a:bodyPr>
          <a:lstStyle/>
          <a:p>
            <a:r>
              <a:rPr lang="en-US"/>
              <a:t>I think having a cooperative is itself political because it’s another structure, a different structure, that we need to have more examples of and learn how to do (Regina, unemployed, Cambridge)</a:t>
            </a:r>
          </a:p>
        </p:txBody>
      </p:sp>
      <p:sp>
        <p:nvSpPr>
          <p:cNvPr id="7" name="TextBox 6"/>
          <p:cNvSpPr txBox="1"/>
          <p:nvPr/>
        </p:nvSpPr>
        <p:spPr>
          <a:xfrm>
            <a:off x="4742706" y="4071669"/>
            <a:ext cx="3814698" cy="2023631"/>
          </a:xfrm>
          <a:prstGeom prst="rect">
            <a:avLst/>
          </a:prstGeom>
          <a:noFill/>
        </p:spPr>
        <p:txBody>
          <a:bodyPr wrap="square" rtlCol="0">
            <a:spAutoFit/>
          </a:bodyPr>
          <a:lstStyle/>
          <a:p>
            <a:r>
              <a:rPr lang="en-US" sz="1600" i="1"/>
              <a:t>I guess it’s a way of living that’s enjoyable</a:t>
            </a:r>
            <a:r>
              <a:rPr lang="en-US" sz="1600"/>
              <a:t>, you know even though we’re in an urban area. And it seems to be really hard to do, but </a:t>
            </a:r>
            <a:r>
              <a:rPr lang="en-US" sz="1600" i="1"/>
              <a:t>there’s all these little ways to do it that are fun and social, and they just open up new kinds of opportunities for, you know, just doing things, And almost everything.</a:t>
            </a:r>
            <a:endParaRPr lang="en-US" sz="1600"/>
          </a:p>
          <a:p>
            <a:endParaRPr lang="en-US" sz="1350"/>
          </a:p>
        </p:txBody>
      </p:sp>
    </p:spTree>
    <p:extLst>
      <p:ext uri="{BB962C8B-B14F-4D97-AF65-F5344CB8AC3E}">
        <p14:creationId xmlns:p14="http://schemas.microsoft.com/office/powerpoint/2010/main" val="341771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Community Food Economies</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08" y="1417638"/>
            <a:ext cx="5305044" cy="4867300"/>
          </a:xfrm>
          <a:prstGeom prst="rect">
            <a:avLst/>
          </a:prstGeom>
        </p:spPr>
      </p:pic>
      <p:sp>
        <p:nvSpPr>
          <p:cNvPr id="4" name="TextBox 3"/>
          <p:cNvSpPr txBox="1"/>
          <p:nvPr/>
        </p:nvSpPr>
        <p:spPr>
          <a:xfrm>
            <a:off x="6368836" y="5093526"/>
            <a:ext cx="2775164" cy="646331"/>
          </a:xfrm>
          <a:prstGeom prst="rect">
            <a:avLst/>
          </a:prstGeom>
          <a:noFill/>
        </p:spPr>
        <p:txBody>
          <a:bodyPr wrap="square" rtlCol="0">
            <a:spAutoFit/>
          </a:bodyPr>
          <a:lstStyle/>
          <a:p>
            <a:r>
              <a:rPr lang="en-US" smtClean="0"/>
              <a:t>(Gibson-Graham, Cameron, and Healy 2013)</a:t>
            </a:r>
            <a:endParaRPr lang="en-US"/>
          </a:p>
        </p:txBody>
      </p:sp>
      <p:sp>
        <p:nvSpPr>
          <p:cNvPr id="5" name="TextBox 4"/>
          <p:cNvSpPr txBox="1"/>
          <p:nvPr/>
        </p:nvSpPr>
        <p:spPr>
          <a:xfrm>
            <a:off x="5848709" y="1604513"/>
            <a:ext cx="2943207" cy="2031325"/>
          </a:xfrm>
          <a:prstGeom prst="rect">
            <a:avLst/>
          </a:prstGeom>
          <a:noFill/>
        </p:spPr>
        <p:txBody>
          <a:bodyPr wrap="square" rtlCol="0">
            <a:spAutoFit/>
          </a:bodyPr>
          <a:lstStyle/>
          <a:p>
            <a:r>
              <a:rPr lang="en-US" dirty="0"/>
              <a:t>A community economy makes and shares a </a:t>
            </a:r>
            <a:r>
              <a:rPr lang="en-US" dirty="0" smtClean="0"/>
              <a:t>commons-‑</a:t>
            </a:r>
            <a:r>
              <a:rPr lang="en-US" dirty="0"/>
              <a:t>without a commons, there is no community, without a community, there is no </a:t>
            </a:r>
            <a:r>
              <a:rPr lang="en-US" dirty="0" smtClean="0"/>
              <a:t>commons (</a:t>
            </a:r>
            <a:r>
              <a:rPr lang="en-US" dirty="0" err="1" smtClean="0"/>
              <a:t>Gudeman</a:t>
            </a:r>
            <a:r>
              <a:rPr lang="en-US" dirty="0" smtClean="0"/>
              <a:t> 2016)</a:t>
            </a:r>
            <a:endParaRPr lang="en-US" dirty="0"/>
          </a:p>
        </p:txBody>
      </p:sp>
    </p:spTree>
    <p:extLst>
      <p:ext uri="{BB962C8B-B14F-4D97-AF65-F5344CB8AC3E}">
        <p14:creationId xmlns:p14="http://schemas.microsoft.com/office/powerpoint/2010/main" val="106500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League of Urban Canners</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98" y="1742537"/>
            <a:ext cx="7969269" cy="4088788"/>
          </a:xfrm>
          <a:prstGeom prst="rect">
            <a:avLst/>
          </a:prstGeom>
        </p:spPr>
      </p:pic>
    </p:spTree>
    <p:extLst>
      <p:ext uri="{BB962C8B-B14F-4D97-AF65-F5344CB8AC3E}">
        <p14:creationId xmlns:p14="http://schemas.microsoft.com/office/powerpoint/2010/main" val="36841089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Community Food Economies</a:t>
            </a:r>
            <a:endParaRPr lang="en-US"/>
          </a:p>
        </p:txBody>
      </p:sp>
      <p:sp>
        <p:nvSpPr>
          <p:cNvPr id="3" name="Content Placeholder 2"/>
          <p:cNvSpPr>
            <a:spLocks noGrp="1"/>
          </p:cNvSpPr>
          <p:nvPr>
            <p:ph idx="1"/>
          </p:nvPr>
        </p:nvSpPr>
        <p:spPr/>
        <p:txBody>
          <a:bodyPr/>
          <a:lstStyle/>
          <a:p>
            <a:r>
              <a:rPr lang="en-US" smtClean="0"/>
              <a:t>How can cooperative food enterprises share and cultivate commons? </a:t>
            </a:r>
          </a:p>
          <a:p>
            <a:pPr marL="0" indent="0">
              <a:buNone/>
            </a:pPr>
            <a:endParaRPr lang="en-US"/>
          </a:p>
        </p:txBody>
      </p:sp>
    </p:spTree>
    <p:extLst>
      <p:ext uri="{BB962C8B-B14F-4D97-AF65-F5344CB8AC3E}">
        <p14:creationId xmlns:p14="http://schemas.microsoft.com/office/powerpoint/2010/main" val="929307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mtClean="0"/>
              <a:t>Outline</a:t>
            </a:r>
            <a:endParaRPr lang="de-DE"/>
          </a:p>
        </p:txBody>
      </p:sp>
      <p:sp>
        <p:nvSpPr>
          <p:cNvPr id="3" name="Content Placeholder 2"/>
          <p:cNvSpPr>
            <a:spLocks noGrp="1"/>
          </p:cNvSpPr>
          <p:nvPr>
            <p:ph idx="1"/>
          </p:nvPr>
        </p:nvSpPr>
        <p:spPr/>
        <p:txBody>
          <a:bodyPr>
            <a:normAutofit fontScale="92500" lnSpcReduction="20000"/>
          </a:bodyPr>
          <a:lstStyle/>
          <a:p>
            <a:r>
              <a:rPr lang="en-IE" dirty="0" smtClean="0"/>
              <a:t>Introduction – </a:t>
            </a:r>
            <a:r>
              <a:rPr lang="en-IE" dirty="0"/>
              <a:t>R</a:t>
            </a:r>
            <a:r>
              <a:rPr lang="en-IE" dirty="0" smtClean="0"/>
              <a:t>esearch </a:t>
            </a:r>
            <a:r>
              <a:rPr lang="en-IE" dirty="0" smtClean="0"/>
              <a:t>&amp; Work</a:t>
            </a:r>
            <a:endParaRPr lang="en-IE" dirty="0" smtClean="0"/>
          </a:p>
          <a:p>
            <a:r>
              <a:rPr lang="en-IE" dirty="0" smtClean="0"/>
              <a:t>Community </a:t>
            </a:r>
            <a:r>
              <a:rPr lang="en-IE" dirty="0" smtClean="0"/>
              <a:t>Economies Research</a:t>
            </a:r>
            <a:endParaRPr lang="en-IE" dirty="0" smtClean="0"/>
          </a:p>
          <a:p>
            <a:r>
              <a:rPr lang="en-IE" dirty="0" smtClean="0"/>
              <a:t>Urban </a:t>
            </a:r>
            <a:r>
              <a:rPr lang="en-IE" dirty="0" smtClean="0"/>
              <a:t>Homesteading: Diverse Economies, Gender &amp; Self-Provisioning</a:t>
            </a:r>
            <a:endParaRPr lang="en-IE" dirty="0" smtClean="0"/>
          </a:p>
          <a:p>
            <a:r>
              <a:rPr lang="en-IE" dirty="0" smtClean="0"/>
              <a:t>Community Food Economies: Growing Urban </a:t>
            </a:r>
            <a:r>
              <a:rPr lang="en-IE" dirty="0" smtClean="0"/>
              <a:t>Commons and </a:t>
            </a:r>
            <a:r>
              <a:rPr lang="en-IE" dirty="0" err="1" smtClean="0"/>
              <a:t>Collectivity</a:t>
            </a:r>
            <a:r>
              <a:rPr lang="en-IE" dirty="0" smtClean="0"/>
              <a:t> </a:t>
            </a:r>
            <a:endParaRPr lang="en-IE" dirty="0"/>
          </a:p>
          <a:p>
            <a:r>
              <a:rPr lang="en-IE" dirty="0" smtClean="0"/>
              <a:t>SHARECITY: Mapping Diverse Food Economies and </a:t>
            </a:r>
            <a:r>
              <a:rPr lang="en-IE" dirty="0"/>
              <a:t>N</a:t>
            </a:r>
            <a:r>
              <a:rPr lang="en-IE" dirty="0" smtClean="0"/>
              <a:t>ew Infrastructures for </a:t>
            </a:r>
            <a:r>
              <a:rPr lang="en-IE" dirty="0" err="1" smtClean="0"/>
              <a:t>Commoning</a:t>
            </a:r>
            <a:r>
              <a:rPr lang="en-IE" dirty="0" smtClean="0"/>
              <a:t> </a:t>
            </a:r>
          </a:p>
          <a:p>
            <a:r>
              <a:rPr lang="en-IE" dirty="0" smtClean="0"/>
              <a:t>Next Steps and </a:t>
            </a:r>
            <a:r>
              <a:rPr lang="en-IE" dirty="0" smtClean="0"/>
              <a:t>Questions</a:t>
            </a:r>
          </a:p>
          <a:p>
            <a:endParaRPr lang="de-DE" dirty="0"/>
          </a:p>
        </p:txBody>
      </p:sp>
    </p:spTree>
    <p:extLst>
      <p:ext uri="{BB962C8B-B14F-4D97-AF65-F5344CB8AC3E}">
        <p14:creationId xmlns:p14="http://schemas.microsoft.com/office/powerpoint/2010/main" val="3737289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Commons</a:t>
            </a: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5960" y="1866900"/>
            <a:ext cx="4856269" cy="3124200"/>
          </a:xfr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9" y="1905000"/>
            <a:ext cx="4121908"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80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Community Food Economies</a:t>
            </a:r>
            <a:endParaRPr lang="en-US"/>
          </a:p>
        </p:txBody>
      </p:sp>
      <p:sp>
        <p:nvSpPr>
          <p:cNvPr id="3" name="Content Placeholder 2"/>
          <p:cNvSpPr>
            <a:spLocks noGrp="1"/>
          </p:cNvSpPr>
          <p:nvPr>
            <p:ph idx="1"/>
          </p:nvPr>
        </p:nvSpPr>
        <p:spPr/>
        <p:txBody>
          <a:bodyPr/>
          <a:lstStyle/>
          <a:p>
            <a:pPr lvl="0"/>
            <a:r>
              <a:rPr lang="en-US">
                <a:solidFill>
                  <a:prstClr val="black"/>
                </a:solidFill>
              </a:rPr>
              <a:t>How can we use our research practices to create and care for commons, and make them more real and imaginable?  </a:t>
            </a:r>
          </a:p>
        </p:txBody>
      </p:sp>
    </p:spTree>
    <p:extLst>
      <p:ext uri="{BB962C8B-B14F-4D97-AF65-F5344CB8AC3E}">
        <p14:creationId xmlns:p14="http://schemas.microsoft.com/office/powerpoint/2010/main" val="641707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Mapping the Commons 	</a:t>
            </a:r>
            <a:endParaRPr lang="en-US"/>
          </a:p>
        </p:txBody>
      </p:sp>
      <p:pic>
        <p:nvPicPr>
          <p:cNvPr id="4" name="Content Placeholder 3" descr="http://fallenfruit.org/wordpress2/wp-content/uploads/2013/02/FallenFruitofEchoPark_web.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5800" y="1447800"/>
            <a:ext cx="3810000" cy="4876800"/>
          </a:xfrm>
          <a:prstGeom prst="rect">
            <a:avLst/>
          </a:prstGeom>
          <a:noFill/>
          <a:ln>
            <a:noFill/>
          </a:ln>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193081"/>
            <a:ext cx="3505200" cy="541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6892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Mapping an Urban Food Commons</a:t>
            </a:r>
            <a:endParaRPr lang="en-US"/>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0364" y="1600200"/>
            <a:ext cx="7543271" cy="4525963"/>
          </a:xfrm>
          <a:prstGeom prst="rect">
            <a:avLst/>
          </a:prstGeom>
          <a:noFill/>
          <a:ln>
            <a:noFill/>
          </a:ln>
        </p:spPr>
      </p:pic>
    </p:spTree>
    <p:extLst>
      <p:ext uri="{BB962C8B-B14F-4D97-AF65-F5344CB8AC3E}">
        <p14:creationId xmlns:p14="http://schemas.microsoft.com/office/powerpoint/2010/main" val="270535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p:nvPr/>
        </p:nvSpPr>
        <p:spPr>
          <a:xfrm>
            <a:off x="-54213" y="-43656"/>
            <a:ext cx="9169112" cy="6881331"/>
          </a:xfrm>
          <a:prstGeom prst="rect">
            <a:avLst/>
          </a:prstGeom>
          <a:blipFill>
            <a:blip r:embed="rId3"/>
            <a:stretch>
              <a:fillRect/>
            </a:stretch>
          </a:blipFill>
          <a:ln>
            <a:noFill/>
          </a:ln>
        </p:spPr>
      </p:sp>
    </p:spTree>
    <p:extLst>
      <p:ext uri="{BB962C8B-B14F-4D97-AF65-F5344CB8AC3E}">
        <p14:creationId xmlns:p14="http://schemas.microsoft.com/office/powerpoint/2010/main" val="671469551"/>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Community Food Economies</a:t>
            </a:r>
            <a:endParaRPr lang="en-US"/>
          </a:p>
        </p:txBody>
      </p:sp>
      <p:sp>
        <p:nvSpPr>
          <p:cNvPr id="3" name="Text Placeholder 2"/>
          <p:cNvSpPr>
            <a:spLocks noGrp="1"/>
          </p:cNvSpPr>
          <p:nvPr>
            <p:ph idx="1"/>
          </p:nvPr>
        </p:nvSpPr>
        <p:spPr/>
        <p:txBody>
          <a:bodyPr/>
          <a:lstStyle/>
          <a:p>
            <a:r>
              <a:rPr lang="en-US" smtClean="0"/>
              <a:t>How are access, care, responsibility, benefit, and ownership negotiated around urban food commons? </a:t>
            </a:r>
            <a:endParaRPr lang="en-US"/>
          </a:p>
        </p:txBody>
      </p:sp>
    </p:spTree>
    <p:extLst>
      <p:ext uri="{BB962C8B-B14F-4D97-AF65-F5344CB8AC3E}">
        <p14:creationId xmlns:p14="http://schemas.microsoft.com/office/powerpoint/2010/main" val="1168284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1498600"/>
            <a:ext cx="7962900" cy="3860800"/>
          </a:xfrm>
          <a:prstGeom prst="rect">
            <a:avLst/>
          </a:prstGeom>
        </p:spPr>
      </p:pic>
      <p:sp>
        <p:nvSpPr>
          <p:cNvPr id="5" name="Title 4"/>
          <p:cNvSpPr>
            <a:spLocks noGrp="1"/>
          </p:cNvSpPr>
          <p:nvPr>
            <p:ph type="title"/>
          </p:nvPr>
        </p:nvSpPr>
        <p:spPr/>
        <p:txBody>
          <a:bodyPr/>
          <a:lstStyle/>
          <a:p>
            <a:r>
              <a:rPr lang="en-US" smtClean="0"/>
              <a:t>Commons </a:t>
            </a:r>
            <a:r>
              <a:rPr lang="en-US" err="1" smtClean="0"/>
              <a:t>Identi</a:t>
            </a:r>
            <a:r>
              <a:rPr lang="en-US" smtClean="0"/>
              <a:t>-Kit </a:t>
            </a:r>
            <a:endParaRPr lang="en-US"/>
          </a:p>
        </p:txBody>
      </p:sp>
      <p:sp>
        <p:nvSpPr>
          <p:cNvPr id="7" name="TextBox 6"/>
          <p:cNvSpPr txBox="1"/>
          <p:nvPr/>
        </p:nvSpPr>
        <p:spPr>
          <a:xfrm>
            <a:off x="793630" y="5359400"/>
            <a:ext cx="6625087" cy="369332"/>
          </a:xfrm>
          <a:prstGeom prst="rect">
            <a:avLst/>
          </a:prstGeom>
          <a:noFill/>
        </p:spPr>
        <p:txBody>
          <a:bodyPr wrap="square" rtlCol="0">
            <a:spAutoFit/>
          </a:bodyPr>
          <a:lstStyle/>
          <a:p>
            <a:r>
              <a:rPr lang="en-US"/>
              <a:t>(</a:t>
            </a:r>
            <a:r>
              <a:rPr lang="en-US" smtClean="0"/>
              <a:t>Gibson-Graham, Cameron, and Healy 2013)</a:t>
            </a:r>
            <a:endParaRPr lang="en-US"/>
          </a:p>
        </p:txBody>
      </p:sp>
    </p:spTree>
    <p:extLst>
      <p:ext uri="{BB962C8B-B14F-4D97-AF65-F5344CB8AC3E}">
        <p14:creationId xmlns:p14="http://schemas.microsoft.com/office/powerpoint/2010/main" val="499314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Negotiating Urban Food Commons </a:t>
            </a:r>
            <a:endParaRPr lang="en-US"/>
          </a:p>
        </p:txBody>
      </p:sp>
      <p:graphicFrame>
        <p:nvGraphicFramePr>
          <p:cNvPr id="4" name="Content Placeholder 3"/>
          <p:cNvGraphicFramePr>
            <a:graphicFrameLocks noGrp="1"/>
          </p:cNvGraphicFramePr>
          <p:nvPr>
            <p:ph idx="1"/>
            <p:extLst/>
          </p:nvPr>
        </p:nvGraphicFramePr>
        <p:xfrm>
          <a:off x="457200" y="1524000"/>
          <a:ext cx="8229601" cy="2209800"/>
        </p:xfrm>
        <a:graphic>
          <a:graphicData uri="http://schemas.openxmlformats.org/drawingml/2006/table">
            <a:tbl>
              <a:tblPr firstRow="1" bandRow="1">
                <a:tableStyleId>{F5AB1C69-6EDB-4FF4-983F-18BD219EF322}</a:tableStyleId>
              </a:tblPr>
              <a:tblGrid>
                <a:gridCol w="990600"/>
                <a:gridCol w="990600"/>
                <a:gridCol w="1143000"/>
                <a:gridCol w="1295400"/>
                <a:gridCol w="1447800"/>
                <a:gridCol w="1186544"/>
                <a:gridCol w="1175657"/>
              </a:tblGrid>
              <a:tr h="370840">
                <a:tc>
                  <a:txBody>
                    <a:bodyPr/>
                    <a:lstStyle/>
                    <a:p>
                      <a:endParaRPr lang="en-US" sz="1600"/>
                    </a:p>
                  </a:txBody>
                  <a:tcPr/>
                </a:tc>
                <a:tc>
                  <a:txBody>
                    <a:bodyPr/>
                    <a:lstStyle/>
                    <a:p>
                      <a:r>
                        <a:rPr lang="en-US" sz="1600" smtClean="0"/>
                        <a:t>Use</a:t>
                      </a:r>
                      <a:endParaRPr lang="en-US" sz="1600"/>
                    </a:p>
                  </a:txBody>
                  <a:tcPr/>
                </a:tc>
                <a:tc>
                  <a:txBody>
                    <a:bodyPr/>
                    <a:lstStyle/>
                    <a:p>
                      <a:r>
                        <a:rPr lang="en-US" sz="1600" smtClean="0"/>
                        <a:t>Access</a:t>
                      </a:r>
                      <a:endParaRPr lang="en-US" sz="1600"/>
                    </a:p>
                  </a:txBody>
                  <a:tcPr/>
                </a:tc>
                <a:tc>
                  <a:txBody>
                    <a:bodyPr/>
                    <a:lstStyle/>
                    <a:p>
                      <a:r>
                        <a:rPr lang="en-US" sz="1600" smtClean="0"/>
                        <a:t>Care</a:t>
                      </a:r>
                      <a:endParaRPr lang="en-US" sz="1600"/>
                    </a:p>
                  </a:txBody>
                  <a:tcPr/>
                </a:tc>
                <a:tc>
                  <a:txBody>
                    <a:bodyPr/>
                    <a:lstStyle/>
                    <a:p>
                      <a:r>
                        <a:rPr lang="en-US" sz="1600" smtClean="0"/>
                        <a:t>Responsibility</a:t>
                      </a:r>
                      <a:endParaRPr lang="en-US" sz="1600"/>
                    </a:p>
                  </a:txBody>
                  <a:tcPr/>
                </a:tc>
                <a:tc>
                  <a:txBody>
                    <a:bodyPr/>
                    <a:lstStyle/>
                    <a:p>
                      <a:r>
                        <a:rPr lang="en-US" sz="1600" smtClean="0"/>
                        <a:t>Benefit</a:t>
                      </a:r>
                      <a:endParaRPr lang="en-US" sz="1600"/>
                    </a:p>
                  </a:txBody>
                  <a:tcPr/>
                </a:tc>
                <a:tc>
                  <a:txBody>
                    <a:bodyPr/>
                    <a:lstStyle/>
                    <a:p>
                      <a:r>
                        <a:rPr lang="en-US" sz="1600" smtClean="0"/>
                        <a:t>Ownership</a:t>
                      </a:r>
                      <a:endParaRPr lang="en-US" sz="1600"/>
                    </a:p>
                  </a:txBody>
                  <a:tcPr/>
                </a:tc>
              </a:tr>
              <a:tr h="1838960">
                <a:tc>
                  <a:txBody>
                    <a:bodyPr/>
                    <a:lstStyle/>
                    <a:p>
                      <a:r>
                        <a:rPr lang="en-US" sz="1600" smtClean="0"/>
                        <a:t>League of Urban Canners</a:t>
                      </a:r>
                      <a:endParaRPr lang="en-US" sz="16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smtClean="0"/>
                        <a:t>Private</a:t>
                      </a:r>
                      <a:endParaRPr lang="en-US" sz="1600" baseline="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smtClean="0"/>
                        <a:t>Yards used by LURC to harvest fruit</a:t>
                      </a:r>
                      <a:endParaRPr lang="en-US" sz="1600" smtClean="0"/>
                    </a:p>
                  </a:txBody>
                  <a:tcPr/>
                </a:tc>
                <a:tc>
                  <a:txBody>
                    <a:bodyPr/>
                    <a:lstStyle/>
                    <a:p>
                      <a:r>
                        <a:rPr lang="en-US" sz="1600" smtClean="0"/>
                        <a:t>By Permission</a:t>
                      </a:r>
                      <a:r>
                        <a:rPr lang="en-US" sz="1600" baseline="0" smtClean="0"/>
                        <a:t> of Property Owner</a:t>
                      </a:r>
                      <a:endParaRPr lang="en-US" sz="1600"/>
                    </a:p>
                  </a:txBody>
                  <a:tcPr/>
                </a:tc>
                <a:tc>
                  <a:txBody>
                    <a:bodyPr/>
                    <a:lstStyle/>
                    <a:p>
                      <a:r>
                        <a:rPr lang="en-US" sz="1600" smtClean="0"/>
                        <a:t>LURC – provides pruning</a:t>
                      </a:r>
                      <a:r>
                        <a:rPr lang="en-US" sz="1600" baseline="0" smtClean="0"/>
                        <a:t> and some pest management</a:t>
                      </a:r>
                      <a:endParaRPr lang="en-US" sz="1600"/>
                    </a:p>
                  </a:txBody>
                  <a:tcPr/>
                </a:tc>
                <a:tc>
                  <a:txBody>
                    <a:bodyPr/>
                    <a:lstStyle/>
                    <a:p>
                      <a:r>
                        <a:rPr lang="en-US" sz="1600" smtClean="0"/>
                        <a:t>Property Owner </a:t>
                      </a:r>
                    </a:p>
                    <a:p>
                      <a:endParaRPr lang="en-US" sz="1600"/>
                    </a:p>
                  </a:txBody>
                  <a:tcPr/>
                </a:tc>
                <a:tc>
                  <a:txBody>
                    <a:bodyPr/>
                    <a:lstStyle/>
                    <a:p>
                      <a:r>
                        <a:rPr lang="en-US" sz="1600" smtClean="0"/>
                        <a:t>LURC-</a:t>
                      </a:r>
                      <a:r>
                        <a:rPr lang="en-US" sz="1600" baseline="0" smtClean="0"/>
                        <a:t> free fruit and fun</a:t>
                      </a:r>
                    </a:p>
                    <a:p>
                      <a:r>
                        <a:rPr lang="en-US" sz="1600" baseline="0" smtClean="0"/>
                        <a:t>Owner – clean yard, 10% of harvest</a:t>
                      </a:r>
                      <a:endParaRPr lang="en-US" sz="1600"/>
                    </a:p>
                  </a:txBody>
                  <a:tcPr/>
                </a:tc>
                <a:tc>
                  <a:txBody>
                    <a:bodyPr/>
                    <a:lstStyle/>
                    <a:p>
                      <a:r>
                        <a:rPr lang="en-US" sz="1600" smtClean="0"/>
                        <a:t>Private – individually owned</a:t>
                      </a:r>
                      <a:endParaRPr lang="en-US" sz="1600"/>
                    </a:p>
                  </a:txBody>
                  <a:tcPr/>
                </a:tc>
              </a:tr>
            </a:tbl>
          </a:graphicData>
        </a:graphic>
      </p:graphicFrame>
      <p:sp>
        <p:nvSpPr>
          <p:cNvPr id="6" name="TextBox 5"/>
          <p:cNvSpPr txBox="1"/>
          <p:nvPr/>
        </p:nvSpPr>
        <p:spPr>
          <a:xfrm>
            <a:off x="2362200" y="3962400"/>
            <a:ext cx="5791200" cy="646331"/>
          </a:xfrm>
          <a:prstGeom prst="rect">
            <a:avLst/>
          </a:prstGeom>
          <a:noFill/>
        </p:spPr>
        <p:txBody>
          <a:bodyPr wrap="square" rtlCol="0">
            <a:spAutoFit/>
          </a:bodyPr>
          <a:lstStyle/>
          <a:p>
            <a:r>
              <a:rPr lang="en-US" smtClean="0"/>
              <a:t>“Commons </a:t>
            </a:r>
            <a:r>
              <a:rPr lang="en-US" err="1" smtClean="0"/>
              <a:t>IdentiKit</a:t>
            </a:r>
            <a:r>
              <a:rPr lang="en-US" smtClean="0"/>
              <a:t>” Adapted from Gibson-Graham, Cameron, and Healy 2014</a:t>
            </a:r>
            <a:endParaRPr lang="en-US"/>
          </a:p>
        </p:txBody>
      </p:sp>
    </p:spTree>
    <p:extLst>
      <p:ext uri="{BB962C8B-B14F-4D97-AF65-F5344CB8AC3E}">
        <p14:creationId xmlns:p14="http://schemas.microsoft.com/office/powerpoint/2010/main" val="918069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Negotiating Access</a:t>
            </a:r>
            <a:endParaRPr lang="en-US"/>
          </a:p>
        </p:txBody>
      </p:sp>
      <p:sp>
        <p:nvSpPr>
          <p:cNvPr id="5" name="Content Placeholder 4"/>
          <p:cNvSpPr>
            <a:spLocks noGrp="1"/>
          </p:cNvSpPr>
          <p:nvPr>
            <p:ph sz="half" idx="1"/>
          </p:nvPr>
        </p:nvSpPr>
        <p:spPr/>
        <p:txBody>
          <a:bodyPr/>
          <a:lstStyle/>
          <a:p>
            <a:pPr marL="0" indent="0">
              <a:buNone/>
            </a:pPr>
            <a:r>
              <a:rPr lang="en-US" smtClean="0"/>
              <a:t>By permission of </a:t>
            </a:r>
            <a:r>
              <a:rPr lang="en-US"/>
              <a:t>p</a:t>
            </a:r>
            <a:r>
              <a:rPr lang="en-US" smtClean="0"/>
              <a:t>roperty </a:t>
            </a:r>
            <a:r>
              <a:rPr lang="en-US"/>
              <a:t>o</a:t>
            </a:r>
            <a:r>
              <a:rPr lang="en-US" smtClean="0"/>
              <a:t>wners</a:t>
            </a:r>
            <a:endParaRPr lang="en-US"/>
          </a:p>
        </p:txBody>
      </p:sp>
      <p:sp>
        <p:nvSpPr>
          <p:cNvPr id="6" name="Content Placeholder 5"/>
          <p:cNvSpPr>
            <a:spLocks noGrp="1"/>
          </p:cNvSpPr>
          <p:nvPr>
            <p:ph sz="half" idx="2"/>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977" y="1683394"/>
            <a:ext cx="3709898" cy="485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936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p:nvPr/>
        </p:nvSpPr>
        <p:spPr>
          <a:xfrm>
            <a:off x="4648200" y="1600199"/>
            <a:ext cx="3751943" cy="4648201"/>
          </a:xfrm>
          <a:prstGeom prst="rect">
            <a:avLst/>
          </a:prstGeom>
          <a:blipFill>
            <a:blip r:embed="rId3"/>
            <a:stretch>
              <a:fillRect/>
            </a:stretch>
          </a:blipFill>
          <a:ln>
            <a:noFill/>
          </a:ln>
        </p:spPr>
      </p:sp>
      <p:sp>
        <p:nvSpPr>
          <p:cNvPr id="3" name="Title 2"/>
          <p:cNvSpPr>
            <a:spLocks noGrp="1"/>
          </p:cNvSpPr>
          <p:nvPr>
            <p:ph type="title"/>
          </p:nvPr>
        </p:nvSpPr>
        <p:spPr/>
        <p:txBody>
          <a:bodyPr/>
          <a:lstStyle/>
          <a:p>
            <a:r>
              <a:rPr lang="en-US" smtClean="0"/>
              <a:t>Practicing Care</a:t>
            </a:r>
            <a:endParaRPr lang="en-US"/>
          </a:p>
        </p:txBody>
      </p:sp>
      <p:sp>
        <p:nvSpPr>
          <p:cNvPr id="4" name="Content Placeholder 3"/>
          <p:cNvSpPr>
            <a:spLocks noGrp="1"/>
          </p:cNvSpPr>
          <p:nvPr>
            <p:ph sz="half" idx="1"/>
          </p:nvPr>
        </p:nvSpPr>
        <p:spPr>
          <a:xfrm>
            <a:off x="350049" y="1600200"/>
            <a:ext cx="4038600" cy="452596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mtClean="0"/>
              <a:t>League members provide pruning and pest management services </a:t>
            </a:r>
            <a:endParaRPr lang="en-US"/>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1487475311"/>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6826807"/>
          </a:xfrm>
          <a:prstGeom prst="rect">
            <a:avLst/>
          </a:prstGeom>
        </p:spPr>
      </p:pic>
      <p:sp>
        <p:nvSpPr>
          <p:cNvPr id="2" name="Title 1"/>
          <p:cNvSpPr>
            <a:spLocks noGrp="1"/>
          </p:cNvSpPr>
          <p:nvPr>
            <p:ph type="title"/>
          </p:nvPr>
        </p:nvSpPr>
        <p:spPr/>
        <p:txBody>
          <a:bodyPr/>
          <a:lstStyle/>
          <a:p>
            <a:r>
              <a:rPr lang="en-US" smtClean="0"/>
              <a:t>Research &amp; Work</a:t>
            </a:r>
            <a:endParaRPr lang="en-US"/>
          </a:p>
        </p:txBody>
      </p:sp>
      <p:sp>
        <p:nvSpPr>
          <p:cNvPr id="16" name="TextBox 15"/>
          <p:cNvSpPr txBox="1"/>
          <p:nvPr/>
        </p:nvSpPr>
        <p:spPr>
          <a:xfrm>
            <a:off x="4010024" y="3962400"/>
            <a:ext cx="1607005" cy="400110"/>
          </a:xfrm>
          <a:prstGeom prst="rect">
            <a:avLst/>
          </a:prstGeom>
          <a:noFill/>
        </p:spPr>
        <p:txBody>
          <a:bodyPr wrap="square" rtlCol="0">
            <a:spAutoFit/>
          </a:bodyPr>
          <a:lstStyle/>
          <a:p>
            <a:r>
              <a:rPr lang="en-IE" sz="2000" b="1" dirty="0" smtClean="0"/>
              <a:t>Sustainability</a:t>
            </a:r>
            <a:endParaRPr lang="de-DE" sz="2000" b="1" dirty="0"/>
          </a:p>
        </p:txBody>
      </p:sp>
      <p:sp>
        <p:nvSpPr>
          <p:cNvPr id="5" name="TextBox 4"/>
          <p:cNvSpPr txBox="1"/>
          <p:nvPr/>
        </p:nvSpPr>
        <p:spPr>
          <a:xfrm>
            <a:off x="2732315" y="2708396"/>
            <a:ext cx="2079171" cy="1077218"/>
          </a:xfrm>
          <a:prstGeom prst="rect">
            <a:avLst/>
          </a:prstGeom>
          <a:noFill/>
        </p:spPr>
        <p:txBody>
          <a:bodyPr wrap="square" rtlCol="0">
            <a:spAutoFit/>
          </a:bodyPr>
          <a:lstStyle/>
          <a:p>
            <a:r>
              <a:rPr lang="en-IE" sz="3200" dirty="0" smtClean="0">
                <a:solidFill>
                  <a:schemeClr val="bg2">
                    <a:lumMod val="25000"/>
                  </a:schemeClr>
                </a:solidFill>
                <a:latin typeface="Abadi MT Condensed Extra Bold" charset="0"/>
                <a:ea typeface="Abadi MT Condensed Extra Bold" charset="0"/>
                <a:cs typeface="Abadi MT Condensed Extra Bold" charset="0"/>
              </a:rPr>
              <a:t>Community </a:t>
            </a:r>
          </a:p>
          <a:p>
            <a:r>
              <a:rPr lang="en-IE" sz="3200" dirty="0" smtClean="0">
                <a:solidFill>
                  <a:schemeClr val="bg2">
                    <a:lumMod val="25000"/>
                  </a:schemeClr>
                </a:solidFill>
                <a:latin typeface="Abadi MT Condensed Extra Bold" charset="0"/>
                <a:ea typeface="Abadi MT Condensed Extra Bold" charset="0"/>
                <a:cs typeface="Abadi MT Condensed Extra Bold" charset="0"/>
              </a:rPr>
              <a:t>Economies</a:t>
            </a:r>
            <a:endParaRPr lang="de-DE" sz="3200" dirty="0">
              <a:solidFill>
                <a:schemeClr val="bg2">
                  <a:lumMod val="25000"/>
                </a:schemeClr>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4294967295"/>
          </p:nvPr>
        </p:nvSpPr>
        <p:spPr>
          <a:xfrm>
            <a:off x="5448297" y="3075357"/>
            <a:ext cx="1796143" cy="598713"/>
          </a:xfrm>
        </p:spPr>
        <p:txBody>
          <a:bodyPr>
            <a:normAutofit/>
          </a:bodyPr>
          <a:lstStyle/>
          <a:p>
            <a:pPr marL="0" indent="0">
              <a:buNone/>
            </a:pPr>
            <a:r>
              <a:rPr lang="en-US" sz="1600" dirty="0" smtClean="0">
                <a:solidFill>
                  <a:srgbClr val="7030A0"/>
                </a:solidFill>
                <a:latin typeface="Constantia" panose="02030602050306030303" pitchFamily="18" charset="0"/>
              </a:rPr>
              <a:t>Feminist Geography</a:t>
            </a:r>
          </a:p>
          <a:p>
            <a:pPr marL="0" indent="0">
              <a:buNone/>
            </a:pPr>
            <a:endParaRPr lang="en-US" dirty="0" smtClean="0"/>
          </a:p>
        </p:txBody>
      </p:sp>
      <p:sp>
        <p:nvSpPr>
          <p:cNvPr id="11" name="TextBox 10"/>
          <p:cNvSpPr txBox="1"/>
          <p:nvPr/>
        </p:nvSpPr>
        <p:spPr>
          <a:xfrm>
            <a:off x="2732315" y="4898571"/>
            <a:ext cx="2209799" cy="400110"/>
          </a:xfrm>
          <a:prstGeom prst="rect">
            <a:avLst/>
          </a:prstGeom>
          <a:noFill/>
        </p:spPr>
        <p:txBody>
          <a:bodyPr wrap="square" rtlCol="0">
            <a:spAutoFit/>
          </a:bodyPr>
          <a:lstStyle/>
          <a:p>
            <a:r>
              <a:rPr lang="en-IE" sz="2000" b="1" dirty="0" smtClean="0"/>
              <a:t>Food Security </a:t>
            </a:r>
            <a:endParaRPr lang="de-DE" sz="2000" b="1" dirty="0"/>
          </a:p>
        </p:txBody>
      </p:sp>
      <p:sp>
        <p:nvSpPr>
          <p:cNvPr id="14" name="TextBox 13"/>
          <p:cNvSpPr txBox="1"/>
          <p:nvPr/>
        </p:nvSpPr>
        <p:spPr>
          <a:xfrm>
            <a:off x="6346368" y="4881039"/>
            <a:ext cx="1676400" cy="707886"/>
          </a:xfrm>
          <a:prstGeom prst="rect">
            <a:avLst/>
          </a:prstGeom>
          <a:noFill/>
        </p:spPr>
        <p:txBody>
          <a:bodyPr wrap="square" rtlCol="0">
            <a:spAutoFit/>
          </a:bodyPr>
          <a:lstStyle/>
          <a:p>
            <a:r>
              <a:rPr lang="en-IE" sz="2000" b="1" dirty="0" smtClean="0"/>
              <a:t>Social Reproduction</a:t>
            </a:r>
            <a:endParaRPr lang="de-DE" sz="2000" b="1" dirty="0"/>
          </a:p>
        </p:txBody>
      </p:sp>
      <p:sp>
        <p:nvSpPr>
          <p:cNvPr id="13" name="TextBox 12"/>
          <p:cNvSpPr txBox="1"/>
          <p:nvPr/>
        </p:nvSpPr>
        <p:spPr>
          <a:xfrm>
            <a:off x="973256" y="5452569"/>
            <a:ext cx="903514" cy="400110"/>
          </a:xfrm>
          <a:prstGeom prst="rect">
            <a:avLst/>
          </a:prstGeom>
          <a:noFill/>
        </p:spPr>
        <p:txBody>
          <a:bodyPr wrap="square" rtlCol="0">
            <a:spAutoFit/>
          </a:bodyPr>
          <a:lstStyle/>
          <a:p>
            <a:r>
              <a:rPr lang="en-IE" sz="2000" b="1" dirty="0" smtClean="0"/>
              <a:t>Policy</a:t>
            </a:r>
            <a:endParaRPr lang="de-DE" sz="2000" b="1" dirty="0"/>
          </a:p>
        </p:txBody>
      </p:sp>
      <p:sp>
        <p:nvSpPr>
          <p:cNvPr id="15" name="TextBox 14"/>
          <p:cNvSpPr txBox="1"/>
          <p:nvPr/>
        </p:nvSpPr>
        <p:spPr>
          <a:xfrm>
            <a:off x="4125686" y="5932714"/>
            <a:ext cx="1578428" cy="400110"/>
          </a:xfrm>
          <a:prstGeom prst="rect">
            <a:avLst/>
          </a:prstGeom>
          <a:noFill/>
        </p:spPr>
        <p:txBody>
          <a:bodyPr wrap="square" rtlCol="0">
            <a:spAutoFit/>
          </a:bodyPr>
          <a:lstStyle/>
          <a:p>
            <a:r>
              <a:rPr lang="en-IE" sz="2000" b="1" dirty="0" smtClean="0"/>
              <a:t>Care Work</a:t>
            </a:r>
            <a:endParaRPr lang="de-DE" sz="2000" b="1" dirty="0"/>
          </a:p>
        </p:txBody>
      </p:sp>
      <p:sp>
        <p:nvSpPr>
          <p:cNvPr id="9" name="TextBox 8"/>
          <p:cNvSpPr txBox="1"/>
          <p:nvPr/>
        </p:nvSpPr>
        <p:spPr>
          <a:xfrm>
            <a:off x="1627415" y="4310743"/>
            <a:ext cx="1104900" cy="400110"/>
          </a:xfrm>
          <a:prstGeom prst="rect">
            <a:avLst/>
          </a:prstGeom>
          <a:noFill/>
        </p:spPr>
        <p:txBody>
          <a:bodyPr wrap="square" rtlCol="0">
            <a:spAutoFit/>
          </a:bodyPr>
          <a:lstStyle/>
          <a:p>
            <a:r>
              <a:rPr lang="en-IE" sz="2000" b="1" dirty="0" smtClean="0"/>
              <a:t>Poverty</a:t>
            </a:r>
            <a:endParaRPr lang="de-DE" b="1" dirty="0"/>
          </a:p>
        </p:txBody>
      </p:sp>
      <p:sp>
        <p:nvSpPr>
          <p:cNvPr id="6" name="TextBox 5"/>
          <p:cNvSpPr txBox="1"/>
          <p:nvPr/>
        </p:nvSpPr>
        <p:spPr>
          <a:xfrm>
            <a:off x="657571" y="2981565"/>
            <a:ext cx="1447800" cy="1015663"/>
          </a:xfrm>
          <a:prstGeom prst="rect">
            <a:avLst/>
          </a:prstGeom>
          <a:noFill/>
        </p:spPr>
        <p:txBody>
          <a:bodyPr wrap="square" rtlCol="0">
            <a:spAutoFit/>
          </a:bodyPr>
          <a:lstStyle/>
          <a:p>
            <a:r>
              <a:rPr lang="en-IE" sz="3200" dirty="0" smtClean="0">
                <a:solidFill>
                  <a:schemeClr val="bg1">
                    <a:lumMod val="50000"/>
                  </a:schemeClr>
                </a:solidFill>
                <a:latin typeface="Bauhaus 93" panose="04030905020B02020C02" pitchFamily="82" charset="0"/>
              </a:rPr>
              <a:t>Urban </a:t>
            </a:r>
            <a:r>
              <a:rPr lang="en-IE" sz="2800" dirty="0" smtClean="0">
                <a:solidFill>
                  <a:schemeClr val="bg1">
                    <a:lumMod val="50000"/>
                  </a:schemeClr>
                </a:solidFill>
                <a:latin typeface="Bauhaus 93" panose="04030905020B02020C02" pitchFamily="82" charset="0"/>
              </a:rPr>
              <a:t>Studies</a:t>
            </a:r>
            <a:endParaRPr lang="de-DE" dirty="0">
              <a:solidFill>
                <a:schemeClr val="bg1">
                  <a:lumMod val="50000"/>
                </a:schemeClr>
              </a:solidFill>
              <a:latin typeface="Bauhaus 93" panose="04030905020B02020C02" pitchFamily="82" charset="0"/>
            </a:endParaRPr>
          </a:p>
        </p:txBody>
      </p:sp>
      <p:sp>
        <p:nvSpPr>
          <p:cNvPr id="10" name="TextBox 9"/>
          <p:cNvSpPr txBox="1"/>
          <p:nvPr/>
        </p:nvSpPr>
        <p:spPr>
          <a:xfrm>
            <a:off x="929715" y="1454124"/>
            <a:ext cx="1802600" cy="1200329"/>
          </a:xfrm>
          <a:prstGeom prst="rect">
            <a:avLst/>
          </a:prstGeom>
          <a:noFill/>
        </p:spPr>
        <p:txBody>
          <a:bodyPr wrap="square" rtlCol="0">
            <a:spAutoFit/>
          </a:bodyPr>
          <a:lstStyle/>
          <a:p>
            <a:r>
              <a:rPr lang="en-IE" sz="2400" b="1" dirty="0" smtClean="0">
                <a:solidFill>
                  <a:srgbClr val="00B050"/>
                </a:solidFill>
                <a:latin typeface="Aharoni" panose="02010803020104030203" pitchFamily="2" charset="-79"/>
                <a:cs typeface="Aharoni" panose="02010803020104030203" pitchFamily="2" charset="-79"/>
              </a:rPr>
              <a:t>Nature-Society </a:t>
            </a:r>
          </a:p>
          <a:p>
            <a:r>
              <a:rPr lang="en-IE" sz="2400" b="1" dirty="0" smtClean="0">
                <a:solidFill>
                  <a:srgbClr val="00B050"/>
                </a:solidFill>
                <a:latin typeface="Aharoni" panose="02010803020104030203" pitchFamily="2" charset="-79"/>
                <a:cs typeface="Aharoni" panose="02010803020104030203" pitchFamily="2" charset="-79"/>
              </a:rPr>
              <a:t>Geography</a:t>
            </a:r>
            <a:endParaRPr lang="de-DE" sz="2400" b="1" dirty="0">
              <a:solidFill>
                <a:srgbClr val="00B050"/>
              </a:solidFill>
              <a:latin typeface="Aharoni" panose="02010803020104030203" pitchFamily="2" charset="-79"/>
              <a:cs typeface="Aharoni" panose="02010803020104030203" pitchFamily="2" charset="-79"/>
            </a:endParaRPr>
          </a:p>
        </p:txBody>
      </p:sp>
      <p:sp>
        <p:nvSpPr>
          <p:cNvPr id="7" name="TextBox 6"/>
          <p:cNvSpPr txBox="1"/>
          <p:nvPr/>
        </p:nvSpPr>
        <p:spPr>
          <a:xfrm>
            <a:off x="4806041" y="1764215"/>
            <a:ext cx="1262743" cy="646331"/>
          </a:xfrm>
          <a:prstGeom prst="rect">
            <a:avLst/>
          </a:prstGeom>
          <a:noFill/>
        </p:spPr>
        <p:txBody>
          <a:bodyPr wrap="square" rtlCol="0">
            <a:spAutoFit/>
          </a:bodyPr>
          <a:lstStyle/>
          <a:p>
            <a:r>
              <a:rPr lang="en-IE" dirty="0" smtClean="0">
                <a:latin typeface="Cooper Black" panose="0208090404030B020404" pitchFamily="18" charset="0"/>
              </a:rPr>
              <a:t>Food Studies</a:t>
            </a:r>
            <a:endParaRPr lang="de-DE" dirty="0">
              <a:latin typeface="Cooper Black" panose="0208090404030B020404" pitchFamily="18" charset="0"/>
            </a:endParaRPr>
          </a:p>
        </p:txBody>
      </p:sp>
    </p:spTree>
    <p:extLst>
      <p:ext uri="{BB962C8B-B14F-4D97-AF65-F5344CB8AC3E}">
        <p14:creationId xmlns:p14="http://schemas.microsoft.com/office/powerpoint/2010/main" val="3737551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208" y="1386198"/>
            <a:ext cx="3794381" cy="478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smtClean="0"/>
              <a:t>Sharing Responsibility </a:t>
            </a:r>
            <a:endParaRPr lang="en-US"/>
          </a:p>
        </p:txBody>
      </p:sp>
      <p:sp>
        <p:nvSpPr>
          <p:cNvPr id="5" name="Content Placeholder 4"/>
          <p:cNvSpPr>
            <a:spLocks noGrp="1"/>
          </p:cNvSpPr>
          <p:nvPr>
            <p:ph sz="half" idx="1"/>
          </p:nvPr>
        </p:nvSpPr>
        <p:spPr>
          <a:xfrm>
            <a:off x="312329" y="1646236"/>
            <a:ext cx="4038600" cy="452596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mtClean="0"/>
              <a:t>Property Owners and Liability Waivers</a:t>
            </a:r>
            <a:endParaRPr lang="en-US"/>
          </a:p>
        </p:txBody>
      </p:sp>
    </p:spTree>
    <p:extLst>
      <p:ext uri="{BB962C8B-B14F-4D97-AF65-F5344CB8AC3E}">
        <p14:creationId xmlns:p14="http://schemas.microsoft.com/office/powerpoint/2010/main" val="7011712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p:nvPr/>
        </p:nvSpPr>
        <p:spPr>
          <a:xfrm>
            <a:off x="4934308" y="1811547"/>
            <a:ext cx="3236343" cy="3836563"/>
          </a:xfrm>
          <a:prstGeom prst="rect">
            <a:avLst/>
          </a:prstGeom>
          <a:blipFill>
            <a:blip r:embed="rId3"/>
            <a:stretch>
              <a:fillRect/>
            </a:stretch>
          </a:blipFill>
          <a:ln>
            <a:noFill/>
          </a:ln>
        </p:spPr>
      </p:sp>
      <p:sp>
        <p:nvSpPr>
          <p:cNvPr id="3" name="Title 2"/>
          <p:cNvSpPr>
            <a:spLocks noGrp="1"/>
          </p:cNvSpPr>
          <p:nvPr>
            <p:ph type="title"/>
          </p:nvPr>
        </p:nvSpPr>
        <p:spPr/>
        <p:txBody>
          <a:bodyPr/>
          <a:lstStyle/>
          <a:p>
            <a:r>
              <a:rPr lang="en-US" smtClean="0"/>
              <a:t>Distributing Benefits </a:t>
            </a:r>
            <a:endParaRPr lang="en-US"/>
          </a:p>
        </p:txBody>
      </p:sp>
      <p:sp>
        <p:nvSpPr>
          <p:cNvPr id="4" name="Content Placeholder 3"/>
          <p:cNvSpPr>
            <a:spLocks noGrp="1"/>
          </p:cNvSpPr>
          <p:nvPr>
            <p:ph sz="half" idx="1"/>
          </p:nvPr>
        </p:nvSpPr>
        <p:spPr>
          <a:xfrm>
            <a:off x="350049" y="1600200"/>
            <a:ext cx="4038600" cy="452596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i="1" smtClean="0"/>
              <a:t>LURC</a:t>
            </a:r>
            <a:r>
              <a:rPr lang="en-US" smtClean="0"/>
              <a:t> – Free fruit &amp; fun</a:t>
            </a:r>
          </a:p>
          <a:p>
            <a:pPr marL="0" marR="0" lvl="0" indent="0" defTabSz="914400" eaLnBrk="1" fontAlgn="auto" latinLnBrk="0" hangingPunct="1">
              <a:lnSpc>
                <a:spcPct val="100000"/>
              </a:lnSpc>
              <a:spcBef>
                <a:spcPts val="0"/>
              </a:spcBef>
              <a:spcAft>
                <a:spcPts val="0"/>
              </a:spcAft>
              <a:buClrTx/>
              <a:buSzTx/>
              <a:buFontTx/>
              <a:buNone/>
              <a:tabLst/>
              <a:defRPr/>
            </a:pPr>
            <a:endParaRPr lang="en-US" i="1"/>
          </a:p>
          <a:p>
            <a:pPr marL="0" marR="0" lvl="0" indent="0" defTabSz="914400" eaLnBrk="1" fontAlgn="auto" latinLnBrk="0" hangingPunct="1">
              <a:lnSpc>
                <a:spcPct val="100000"/>
              </a:lnSpc>
              <a:spcBef>
                <a:spcPts val="0"/>
              </a:spcBef>
              <a:spcAft>
                <a:spcPts val="0"/>
              </a:spcAft>
              <a:buClrTx/>
              <a:buSzTx/>
              <a:buFontTx/>
              <a:buNone/>
              <a:tabLst/>
              <a:defRPr/>
            </a:pPr>
            <a:r>
              <a:rPr lang="en-US" i="1" smtClean="0"/>
              <a:t>Preservers</a:t>
            </a:r>
            <a:r>
              <a:rPr lang="en-US" smtClean="0"/>
              <a:t>– 70% </a:t>
            </a:r>
          </a:p>
          <a:p>
            <a:pPr marL="0" marR="0" lvl="0" indent="0" defTabSz="914400" eaLnBrk="1" fontAlgn="auto" latinLnBrk="0" hangingPunct="1">
              <a:lnSpc>
                <a:spcPct val="100000"/>
              </a:lnSpc>
              <a:spcBef>
                <a:spcPts val="0"/>
              </a:spcBef>
              <a:spcAft>
                <a:spcPts val="0"/>
              </a:spcAft>
              <a:buClrTx/>
              <a:buSzTx/>
              <a:buFontTx/>
              <a:buNone/>
              <a:tabLst/>
              <a:defRPr/>
            </a:pPr>
            <a:endParaRPr lang="en-US" i="1"/>
          </a:p>
          <a:p>
            <a:pPr marL="0" marR="0" lvl="0" indent="0" defTabSz="914400" eaLnBrk="1" fontAlgn="auto" latinLnBrk="0" hangingPunct="1">
              <a:lnSpc>
                <a:spcPct val="100000"/>
              </a:lnSpc>
              <a:spcBef>
                <a:spcPts val="0"/>
              </a:spcBef>
              <a:spcAft>
                <a:spcPts val="0"/>
              </a:spcAft>
              <a:buClrTx/>
              <a:buSzTx/>
              <a:buFontTx/>
              <a:buNone/>
              <a:tabLst/>
              <a:defRPr/>
            </a:pPr>
            <a:r>
              <a:rPr lang="en-US" i="1" smtClean="0"/>
              <a:t>Harvesters</a:t>
            </a:r>
            <a:r>
              <a:rPr lang="en-US" smtClean="0"/>
              <a:t> – 20% </a:t>
            </a:r>
          </a:p>
          <a:p>
            <a:pPr marL="0" marR="0" lvl="0" indent="0" defTabSz="914400" eaLnBrk="1" fontAlgn="auto" latinLnBrk="0" hangingPunct="1">
              <a:lnSpc>
                <a:spcPct val="100000"/>
              </a:lnSpc>
              <a:spcBef>
                <a:spcPts val="0"/>
              </a:spcBef>
              <a:spcAft>
                <a:spcPts val="0"/>
              </a:spcAft>
              <a:buClrTx/>
              <a:buSzTx/>
              <a:buFontTx/>
              <a:buNone/>
              <a:tabLst/>
              <a:defRPr/>
            </a:pPr>
            <a:endParaRPr lang="en-US" i="1"/>
          </a:p>
          <a:p>
            <a:pPr marL="0" marR="0" lvl="0" indent="0" defTabSz="914400" eaLnBrk="1" fontAlgn="auto" latinLnBrk="0" hangingPunct="1">
              <a:lnSpc>
                <a:spcPct val="100000"/>
              </a:lnSpc>
              <a:spcBef>
                <a:spcPts val="0"/>
              </a:spcBef>
              <a:spcAft>
                <a:spcPts val="0"/>
              </a:spcAft>
              <a:buClrTx/>
              <a:buSzTx/>
              <a:buFontTx/>
              <a:buNone/>
              <a:tabLst/>
              <a:defRPr/>
            </a:pPr>
            <a:r>
              <a:rPr lang="en-US" i="1" smtClean="0"/>
              <a:t>Owners</a:t>
            </a:r>
            <a:r>
              <a:rPr lang="en-US" smtClean="0"/>
              <a:t> – Clean yard, and 10% of harvest </a:t>
            </a:r>
            <a:endParaRPr lang="en-US"/>
          </a:p>
        </p:txBody>
      </p:sp>
    </p:spTree>
    <p:extLst>
      <p:ext uri="{BB962C8B-B14F-4D97-AF65-F5344CB8AC3E}">
        <p14:creationId xmlns:p14="http://schemas.microsoft.com/office/powerpoint/2010/main" val="1342847836"/>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Ownership</a:t>
            </a:r>
            <a:endParaRPr lang="en-US"/>
          </a:p>
        </p:txBody>
      </p:sp>
      <p:sp>
        <p:nvSpPr>
          <p:cNvPr id="3" name="Text Placeholder 2"/>
          <p:cNvSpPr>
            <a:spLocks noGrp="1"/>
          </p:cNvSpPr>
          <p:nvPr>
            <p:ph sz="half" idx="1"/>
          </p:nvPr>
        </p:nvSpPr>
        <p:spPr/>
        <p:txBody>
          <a:bodyPr/>
          <a:lstStyle/>
          <a:p>
            <a:pPr marL="0" indent="0">
              <a:buNone/>
            </a:pPr>
            <a:r>
              <a:rPr lang="en-US" smtClean="0"/>
              <a:t>Mostly Private</a:t>
            </a:r>
            <a:endParaRPr lang="en-US"/>
          </a:p>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86000"/>
            <a:ext cx="3922251" cy="290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1927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46166" y="-1692144"/>
            <a:ext cx="9282578" cy="10157767"/>
          </a:xfrm>
          <a:prstGeom prst="rect">
            <a:avLst/>
          </a:prstGeom>
          <a:blipFill>
            <a:blip r:embed="rId3"/>
            <a:stretch>
              <a:fillRect/>
            </a:stretch>
          </a:blipFill>
          <a:ln>
            <a:noFill/>
          </a:ln>
        </p:spPr>
      </p:sp>
    </p:spTree>
    <p:extLst>
      <p:ext uri="{BB962C8B-B14F-4D97-AF65-F5344CB8AC3E}">
        <p14:creationId xmlns:p14="http://schemas.microsoft.com/office/powerpoint/2010/main" val="1674356791"/>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New Directions </a:t>
            </a:r>
            <a:endParaRPr lang="en-US"/>
          </a:p>
        </p:txBody>
      </p:sp>
      <p:sp>
        <p:nvSpPr>
          <p:cNvPr id="5" name="Content Placeholder 4"/>
          <p:cNvSpPr>
            <a:spLocks noGrp="1"/>
          </p:cNvSpPr>
          <p:nvPr>
            <p:ph idx="1"/>
          </p:nvPr>
        </p:nvSpPr>
        <p:spPr/>
        <p:txBody>
          <a:bodyPr/>
          <a:lstStyle/>
          <a:p>
            <a:r>
              <a:rPr lang="en-US" dirty="0" smtClean="0"/>
              <a:t>Collective Infrastructure for Community Food Economies</a:t>
            </a:r>
          </a:p>
          <a:p>
            <a:r>
              <a:rPr lang="en-US" dirty="0" smtClean="0"/>
              <a:t>The role of Law and Policy in Governing Community Food Economies </a:t>
            </a:r>
          </a:p>
          <a:p>
            <a:r>
              <a:rPr lang="en-US" dirty="0"/>
              <a:t>S</a:t>
            </a:r>
            <a:r>
              <a:rPr lang="en-US" dirty="0" smtClean="0"/>
              <a:t>ocial difference in Diverse and Community Food Economies </a:t>
            </a:r>
          </a:p>
          <a:p>
            <a:r>
              <a:rPr lang="en-US" dirty="0" smtClean="0"/>
              <a:t>New Technologies for </a:t>
            </a:r>
            <a:r>
              <a:rPr lang="en-US" dirty="0" err="1" smtClean="0"/>
              <a:t>Commoning</a:t>
            </a:r>
            <a:r>
              <a:rPr lang="en-US" dirty="0" smtClean="0"/>
              <a:t> </a:t>
            </a:r>
            <a:endParaRPr lang="en-US" dirty="0"/>
          </a:p>
        </p:txBody>
      </p:sp>
    </p:spTree>
    <p:extLst>
      <p:ext uri="{BB962C8B-B14F-4D97-AF65-F5344CB8AC3E}">
        <p14:creationId xmlns:p14="http://schemas.microsoft.com/office/powerpoint/2010/main" val="7726455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SHARECITY: Aims and Objectives </a:t>
            </a:r>
            <a:endParaRPr lang="en-US"/>
          </a:p>
        </p:txBody>
      </p:sp>
      <p:sp>
        <p:nvSpPr>
          <p:cNvPr id="5" name="Content Placeholder 4"/>
          <p:cNvSpPr>
            <a:spLocks noGrp="1"/>
          </p:cNvSpPr>
          <p:nvPr>
            <p:ph idx="1"/>
          </p:nvPr>
        </p:nvSpPr>
        <p:spPr/>
        <p:txBody>
          <a:bodyPr/>
          <a:lstStyle/>
          <a:p>
            <a:pPr marL="0" indent="0">
              <a:buNone/>
            </a:pPr>
            <a:r>
              <a:rPr lang="en-US" sz="2400"/>
              <a:t>SHARECITY will assess the practice and sustainability potential of city-based ICT-enabled food sharing economies by:</a:t>
            </a:r>
            <a:endParaRPr lang="en-US" sz="2400" b="1"/>
          </a:p>
          <a:p>
            <a:pPr lvl="1">
              <a:lnSpc>
                <a:spcPct val="140000"/>
              </a:lnSpc>
            </a:pPr>
            <a:r>
              <a:rPr lang="en-IE" sz="2000"/>
              <a:t>Developing deeper theoretical understandings of contemporary food sharing</a:t>
            </a:r>
          </a:p>
          <a:p>
            <a:pPr lvl="1">
              <a:lnSpc>
                <a:spcPct val="140000"/>
              </a:lnSpc>
            </a:pPr>
            <a:r>
              <a:rPr lang="en-IE" sz="2000"/>
              <a:t>Generating comparative international data about food sharing activities</a:t>
            </a:r>
          </a:p>
          <a:p>
            <a:pPr lvl="1">
              <a:lnSpc>
                <a:spcPct val="140000"/>
              </a:lnSpc>
            </a:pPr>
            <a:r>
              <a:rPr lang="en-IE" sz="2000"/>
              <a:t>Assessing the </a:t>
            </a:r>
            <a:r>
              <a:rPr lang="en-IE" sz="2000">
                <a:solidFill>
                  <a:srgbClr val="000000"/>
                </a:solidFill>
              </a:rPr>
              <a:t>sustainability impacts </a:t>
            </a:r>
            <a:r>
              <a:rPr lang="en-IE" sz="2000"/>
              <a:t>of food sharing activities</a:t>
            </a:r>
          </a:p>
          <a:p>
            <a:pPr lvl="1">
              <a:lnSpc>
                <a:spcPct val="140000"/>
              </a:lnSpc>
            </a:pPr>
            <a:r>
              <a:rPr lang="en-IE" sz="2000"/>
              <a:t>Exploring how food sharing in cities might evolve in the future</a:t>
            </a:r>
            <a:endParaRPr lang="en-IE" sz="2000" b="1"/>
          </a:p>
        </p:txBody>
      </p:sp>
    </p:spTree>
    <p:extLst>
      <p:ext uri="{BB962C8B-B14F-4D97-AF65-F5344CB8AC3E}">
        <p14:creationId xmlns:p14="http://schemas.microsoft.com/office/powerpoint/2010/main" val="13723675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Diverse Economies of Food Sharing</a:t>
            </a: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0945" y="1880432"/>
            <a:ext cx="5810972" cy="3989513"/>
          </a:xfr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824" y="1716420"/>
            <a:ext cx="4505373" cy="4355195"/>
          </a:xfrm>
          <a:prstGeom prst="rect">
            <a:avLst/>
          </a:prstGeom>
        </p:spPr>
      </p:pic>
      <p:sp>
        <p:nvSpPr>
          <p:cNvPr id="6" name="TextBox 5"/>
          <p:cNvSpPr txBox="1"/>
          <p:nvPr/>
        </p:nvSpPr>
        <p:spPr>
          <a:xfrm>
            <a:off x="713232" y="6071615"/>
            <a:ext cx="3474720" cy="646331"/>
          </a:xfrm>
          <a:prstGeom prst="rect">
            <a:avLst/>
          </a:prstGeom>
          <a:noFill/>
        </p:spPr>
        <p:txBody>
          <a:bodyPr wrap="square" rtlCol="0">
            <a:spAutoFit/>
          </a:bodyPr>
          <a:lstStyle/>
          <a:p>
            <a:r>
              <a:rPr lang="en-US" smtClean="0"/>
              <a:t>(Gibson-Graham, Cameron, and Healy 2015)</a:t>
            </a:r>
            <a:endParaRPr lang="en-US"/>
          </a:p>
        </p:txBody>
      </p:sp>
      <p:sp>
        <p:nvSpPr>
          <p:cNvPr id="7" name="TextBox 6"/>
          <p:cNvSpPr txBox="1"/>
          <p:nvPr/>
        </p:nvSpPr>
        <p:spPr>
          <a:xfrm>
            <a:off x="5218605" y="6148073"/>
            <a:ext cx="2340864" cy="369332"/>
          </a:xfrm>
          <a:prstGeom prst="rect">
            <a:avLst/>
          </a:prstGeom>
          <a:noFill/>
        </p:spPr>
        <p:txBody>
          <a:bodyPr wrap="square" rtlCol="0">
            <a:spAutoFit/>
          </a:bodyPr>
          <a:lstStyle/>
          <a:p>
            <a:r>
              <a:rPr lang="en-US"/>
              <a:t>(</a:t>
            </a:r>
            <a:r>
              <a:rPr lang="en-US" smtClean="0"/>
              <a:t>Cagle 2014)</a:t>
            </a:r>
            <a:endParaRPr lang="en-US"/>
          </a:p>
        </p:txBody>
      </p:sp>
    </p:spTree>
    <p:extLst>
      <p:ext uri="{BB962C8B-B14F-4D97-AF65-F5344CB8AC3E}">
        <p14:creationId xmlns:p14="http://schemas.microsoft.com/office/powerpoint/2010/main" val="13558636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05 at 16.39.36.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4457"/>
          <a:stretch/>
        </p:blipFill>
        <p:spPr>
          <a:xfrm>
            <a:off x="40317" y="1668907"/>
            <a:ext cx="4377204" cy="4859613"/>
          </a:xfrm>
          <a:prstGeom prst="rect">
            <a:avLst/>
          </a:prstGeom>
        </p:spPr>
      </p:pic>
      <p:sp>
        <p:nvSpPr>
          <p:cNvPr id="2" name="Title 1"/>
          <p:cNvSpPr>
            <a:spLocks noGrp="1"/>
          </p:cNvSpPr>
          <p:nvPr>
            <p:ph type="title"/>
          </p:nvPr>
        </p:nvSpPr>
        <p:spPr/>
        <p:txBody>
          <a:bodyPr>
            <a:normAutofit/>
          </a:bodyPr>
          <a:lstStyle/>
          <a:p>
            <a:r>
              <a:rPr lang="en-US"/>
              <a:t>What is </a:t>
            </a:r>
            <a:r>
              <a:rPr lang="en-US" smtClean="0"/>
              <a:t>Shared </a:t>
            </a:r>
            <a:r>
              <a:rPr lang="en-US"/>
              <a:t>and </a:t>
            </a:r>
            <a:r>
              <a:rPr lang="en-US" smtClean="0"/>
              <a:t>How </a:t>
            </a:r>
            <a:r>
              <a:rPr lang="en-US"/>
              <a:t>? </a:t>
            </a:r>
          </a:p>
        </p:txBody>
      </p:sp>
      <p:sp>
        <p:nvSpPr>
          <p:cNvPr id="16" name="TextBox 15"/>
          <p:cNvSpPr txBox="1"/>
          <p:nvPr/>
        </p:nvSpPr>
        <p:spPr>
          <a:xfrm>
            <a:off x="4587394" y="1417638"/>
            <a:ext cx="4631036" cy="1877437"/>
          </a:xfrm>
          <a:prstGeom prst="rect">
            <a:avLst/>
          </a:prstGeom>
          <a:noFill/>
        </p:spPr>
        <p:txBody>
          <a:bodyPr wrap="square" rtlCol="0">
            <a:spAutoFit/>
          </a:bodyPr>
          <a:lstStyle/>
          <a:p>
            <a:r>
              <a:rPr lang="en-US" b="1" smtClean="0">
                <a:latin typeface="Arial" panose="020B0604020202020204" pitchFamily="34" charset="0"/>
                <a:cs typeface="Arial" panose="020B0604020202020204" pitchFamily="34" charset="0"/>
              </a:rPr>
              <a:t>Multi functionality</a:t>
            </a:r>
            <a:r>
              <a:rPr lang="en-US" sz="1400" b="1" smtClean="0">
                <a:latin typeface="Arial" panose="020B0604020202020204" pitchFamily="34" charset="0"/>
                <a:cs typeface="Arial" panose="020B0604020202020204" pitchFamily="34" charset="0"/>
              </a:rPr>
              <a:t/>
            </a:r>
            <a:br>
              <a:rPr lang="en-US" sz="1400" b="1" smtClean="0">
                <a:latin typeface="Arial" panose="020B0604020202020204" pitchFamily="34" charset="0"/>
                <a:cs typeface="Arial" panose="020B0604020202020204" pitchFamily="34" charset="0"/>
              </a:rPr>
            </a:br>
            <a:r>
              <a:rPr lang="en-US" sz="1400" i="1" smtClean="0">
                <a:latin typeface="Arial" panose="020B0604020202020204" pitchFamily="34" charset="0"/>
                <a:cs typeface="Arial" panose="020B0604020202020204" pitchFamily="34" charset="0"/>
              </a:rPr>
              <a:t>e.g. Community Gardens</a:t>
            </a:r>
          </a:p>
          <a:p>
            <a:endParaRPr lang="en-US" sz="1400" smtClean="0">
              <a:latin typeface="Arial" panose="020B0604020202020204" pitchFamily="34" charset="0"/>
              <a:cs typeface="Arial" panose="020B0604020202020204" pitchFamily="34" charset="0"/>
            </a:endParaRPr>
          </a:p>
          <a:p>
            <a:r>
              <a:rPr lang="en-US" sz="1400" b="1" smtClean="0">
                <a:solidFill>
                  <a:srgbClr val="000000"/>
                </a:solidFill>
                <a:latin typeface="Arial" panose="020B0604020202020204" pitchFamily="34" charset="0"/>
                <a:cs typeface="Arial" panose="020B0604020202020204" pitchFamily="34" charset="0"/>
              </a:rPr>
              <a:t>What is shared?               </a:t>
            </a:r>
            <a:r>
              <a:rPr lang="en-US" sz="1400" b="1" smtClean="0">
                <a:solidFill>
                  <a:srgbClr val="FF0000"/>
                </a:solidFill>
                <a:latin typeface="Arial" panose="020B0604020202020204" pitchFamily="34" charset="0"/>
                <a:cs typeface="Arial" panose="020B0604020202020204" pitchFamily="34" charset="0"/>
              </a:rPr>
              <a:t>		</a:t>
            </a:r>
            <a:r>
              <a:rPr lang="en-US" sz="1400" b="1" smtClean="0">
                <a:solidFill>
                  <a:srgbClr val="000000"/>
                </a:solidFill>
                <a:latin typeface="Arial" panose="020B0604020202020204" pitchFamily="34" charset="0"/>
                <a:cs typeface="Arial" panose="020B0604020202020204" pitchFamily="34" charset="0"/>
              </a:rPr>
              <a:t>How </a:t>
            </a:r>
            <a:r>
              <a:rPr lang="en-US" sz="1400" b="1">
                <a:solidFill>
                  <a:srgbClr val="000000"/>
                </a:solidFill>
                <a:latin typeface="Arial" panose="020B0604020202020204" pitchFamily="34" charset="0"/>
                <a:cs typeface="Arial" panose="020B0604020202020204" pitchFamily="34" charset="0"/>
              </a:rPr>
              <a:t>is </a:t>
            </a:r>
            <a:r>
              <a:rPr lang="en-US" sz="1400" b="1" smtClean="0">
                <a:solidFill>
                  <a:srgbClr val="000000"/>
                </a:solidFill>
                <a:latin typeface="Arial" panose="020B0604020202020204" pitchFamily="34" charset="0"/>
                <a:cs typeface="Arial" panose="020B0604020202020204" pitchFamily="34" charset="0"/>
              </a:rPr>
              <a:t>it shared</a:t>
            </a:r>
            <a:r>
              <a:rPr lang="en-US" sz="1400" b="1">
                <a:solidFill>
                  <a:srgbClr val="000000"/>
                </a:solidFill>
                <a:latin typeface="Arial" panose="020B0604020202020204" pitchFamily="34" charset="0"/>
                <a:cs typeface="Arial" panose="020B0604020202020204" pitchFamily="34" charset="0"/>
              </a:rPr>
              <a:t>?</a:t>
            </a:r>
          </a:p>
          <a:p>
            <a:r>
              <a:rPr lang="en-US" sz="1400" smtClean="0">
                <a:latin typeface="Arial" panose="020B0604020202020204" pitchFamily="34" charset="0"/>
                <a:cs typeface="Arial" panose="020B0604020202020204" pitchFamily="34" charset="0"/>
              </a:rPr>
              <a:t>Land			         			Gifting</a:t>
            </a:r>
          </a:p>
          <a:p>
            <a:r>
              <a:rPr lang="en-US" sz="1400" smtClean="0">
                <a:latin typeface="Arial" panose="020B0604020202020204" pitchFamily="34" charset="0"/>
                <a:cs typeface="Arial" panose="020B0604020202020204" pitchFamily="34" charset="0"/>
              </a:rPr>
              <a:t>Tools			          		Collecting</a:t>
            </a:r>
          </a:p>
          <a:p>
            <a:r>
              <a:rPr lang="en-US" sz="1400" smtClean="0">
                <a:latin typeface="Arial" panose="020B0604020202020204" pitchFamily="34" charset="0"/>
                <a:cs typeface="Arial" panose="020B0604020202020204" pitchFamily="34" charset="0"/>
              </a:rPr>
              <a:t>Compost		          		Bartering</a:t>
            </a:r>
          </a:p>
          <a:p>
            <a:r>
              <a:rPr lang="en-US" sz="1400" smtClean="0">
                <a:latin typeface="Arial" panose="020B0604020202020204" pitchFamily="34" charset="0"/>
                <a:cs typeface="Arial" panose="020B0604020202020204" pitchFamily="34" charset="0"/>
              </a:rPr>
              <a:t>Knowledge and Skills		            </a:t>
            </a:r>
            <a:endParaRPr lang="en-US" sz="1400">
              <a:latin typeface="Arial" panose="020B0604020202020204" pitchFamily="34" charset="0"/>
              <a:cs typeface="Arial" panose="020B0604020202020204" pitchFamily="34" charset="0"/>
            </a:endParaRPr>
          </a:p>
        </p:txBody>
      </p:sp>
      <p:sp>
        <p:nvSpPr>
          <p:cNvPr id="17" name="TextBox 16"/>
          <p:cNvSpPr txBox="1"/>
          <p:nvPr/>
        </p:nvSpPr>
        <p:spPr>
          <a:xfrm>
            <a:off x="1980920" y="6559470"/>
            <a:ext cx="1563248" cy="246221"/>
          </a:xfrm>
          <a:prstGeom prst="rect">
            <a:avLst/>
          </a:prstGeom>
          <a:noFill/>
        </p:spPr>
        <p:txBody>
          <a:bodyPr wrap="none" rtlCol="0">
            <a:spAutoFit/>
          </a:bodyPr>
          <a:lstStyle/>
          <a:p>
            <a:r>
              <a:rPr lang="en-US" sz="1000" b="1">
                <a:latin typeface="Arial" panose="020B0604020202020204" pitchFamily="34" charset="0"/>
                <a:cs typeface="Arial" panose="020B0604020202020204" pitchFamily="34" charset="0"/>
              </a:rPr>
              <a:t>N</a:t>
            </a:r>
            <a:r>
              <a:rPr lang="en-US" sz="1000" b="1" smtClean="0">
                <a:latin typeface="Arial" panose="020B0604020202020204" pitchFamily="34" charset="0"/>
                <a:cs typeface="Arial" panose="020B0604020202020204" pitchFamily="34" charset="0"/>
              </a:rPr>
              <a:t>umber of Enterprises</a:t>
            </a:r>
            <a:endParaRPr lang="en-US" sz="1000" b="1">
              <a:latin typeface="Arial" panose="020B0604020202020204" pitchFamily="34" charset="0"/>
              <a:cs typeface="Arial" panose="020B0604020202020204" pitchFamily="34" charset="0"/>
            </a:endParaRPr>
          </a:p>
        </p:txBody>
      </p:sp>
      <p:sp>
        <p:nvSpPr>
          <p:cNvPr id="29" name="TextBox 28"/>
          <p:cNvSpPr txBox="1"/>
          <p:nvPr/>
        </p:nvSpPr>
        <p:spPr>
          <a:xfrm>
            <a:off x="5458487" y="3838439"/>
            <a:ext cx="2095445" cy="369332"/>
          </a:xfrm>
          <a:prstGeom prst="rect">
            <a:avLst/>
          </a:prstGeom>
          <a:noFill/>
        </p:spPr>
        <p:txBody>
          <a:bodyPr wrap="none" rtlCol="0">
            <a:spAutoFit/>
          </a:bodyPr>
          <a:lstStyle/>
          <a:p>
            <a:r>
              <a:rPr lang="en-US" b="1" smtClean="0">
                <a:latin typeface="Arial" panose="020B0604020202020204" pitchFamily="34" charset="0"/>
                <a:cs typeface="Arial" panose="020B0604020202020204" pitchFamily="34" charset="0"/>
              </a:rPr>
              <a:t>How it is shared?</a:t>
            </a:r>
            <a:endParaRPr lang="en-US" b="1">
              <a:latin typeface="Arial" panose="020B0604020202020204" pitchFamily="34" charset="0"/>
              <a:cs typeface="Arial" panose="020B0604020202020204" pitchFamily="34" charset="0"/>
            </a:endParaRPr>
          </a:p>
        </p:txBody>
      </p:sp>
      <p:sp>
        <p:nvSpPr>
          <p:cNvPr id="30" name="TextBox 29"/>
          <p:cNvSpPr txBox="1"/>
          <p:nvPr/>
        </p:nvSpPr>
        <p:spPr>
          <a:xfrm>
            <a:off x="49028" y="1312610"/>
            <a:ext cx="1374094" cy="276999"/>
          </a:xfrm>
          <a:prstGeom prst="rect">
            <a:avLst/>
          </a:prstGeom>
          <a:noFill/>
        </p:spPr>
        <p:txBody>
          <a:bodyPr wrap="none" rtlCol="0">
            <a:spAutoFit/>
          </a:bodyPr>
          <a:lstStyle/>
          <a:p>
            <a:r>
              <a:rPr lang="en-US" sz="1200" b="1" smtClean="0">
                <a:latin typeface="Arial" panose="020B0604020202020204" pitchFamily="34" charset="0"/>
                <a:cs typeface="Arial" panose="020B0604020202020204" pitchFamily="34" charset="0"/>
              </a:rPr>
              <a:t>What is shared?</a:t>
            </a:r>
            <a:endParaRPr lang="en-US" sz="1200" b="1">
              <a:latin typeface="Arial" panose="020B0604020202020204" pitchFamily="34" charset="0"/>
              <a:cs typeface="Arial" panose="020B0604020202020204" pitchFamily="34" charset="0"/>
            </a:endParaRPr>
          </a:p>
        </p:txBody>
      </p:sp>
      <p:pic>
        <p:nvPicPr>
          <p:cNvPr id="27" name="Picture 26" descr="Screen Shot 2016-09-02 at 14.02.18.png"/>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751" t="16625" r="6263" b="16443"/>
          <a:stretch/>
        </p:blipFill>
        <p:spPr>
          <a:xfrm>
            <a:off x="4131312" y="4552136"/>
            <a:ext cx="4937967" cy="2107314"/>
          </a:xfrm>
          <a:prstGeom prst="rect">
            <a:avLst/>
          </a:prstGeom>
        </p:spPr>
      </p:pic>
    </p:spTree>
    <p:extLst>
      <p:ext uri="{BB962C8B-B14F-4D97-AF65-F5344CB8AC3E}">
        <p14:creationId xmlns:p14="http://schemas.microsoft.com/office/powerpoint/2010/main" val="13500903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6-08-30 at 10.36.39.pn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5705" t="10180" r="1884"/>
          <a:stretch/>
        </p:blipFill>
        <p:spPr>
          <a:xfrm>
            <a:off x="3391839" y="1409752"/>
            <a:ext cx="4815862" cy="3659756"/>
          </a:xfrm>
          <a:prstGeom prst="rect">
            <a:avLst/>
          </a:prstGeom>
        </p:spPr>
      </p:pic>
      <p:sp>
        <p:nvSpPr>
          <p:cNvPr id="2" name="Title 1"/>
          <p:cNvSpPr>
            <a:spLocks noGrp="1"/>
          </p:cNvSpPr>
          <p:nvPr>
            <p:ph type="title"/>
          </p:nvPr>
        </p:nvSpPr>
        <p:spPr>
          <a:xfrm>
            <a:off x="350049" y="192332"/>
            <a:ext cx="8441867" cy="1143000"/>
          </a:xfrm>
        </p:spPr>
        <p:txBody>
          <a:bodyPr>
            <a:noAutofit/>
          </a:bodyPr>
          <a:lstStyle/>
          <a:p>
            <a:r>
              <a:rPr lang="en-US" smtClean="0"/>
              <a:t>Organization of sharing and flows</a:t>
            </a:r>
            <a:endParaRPr lang="en-US"/>
          </a:p>
        </p:txBody>
      </p:sp>
      <p:pic>
        <p:nvPicPr>
          <p:cNvPr id="8" name="Picture 7" descr="Screen Shot 2016-08-30 at 09.53.00.png"/>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r="12974" b="3397"/>
          <a:stretch/>
        </p:blipFill>
        <p:spPr>
          <a:xfrm>
            <a:off x="399805" y="1374479"/>
            <a:ext cx="2480699" cy="5363000"/>
          </a:xfrm>
          <a:prstGeom prst="rect">
            <a:avLst/>
          </a:prstGeom>
        </p:spPr>
      </p:pic>
      <p:pic>
        <p:nvPicPr>
          <p:cNvPr id="4" name="Picture 3" descr="Screen Shot 2016-09-05 at 11.01.43.png"/>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3765550" y="5006371"/>
            <a:ext cx="4093509" cy="1851628"/>
          </a:xfrm>
          <a:prstGeom prst="rect">
            <a:avLst/>
          </a:prstGeom>
        </p:spPr>
      </p:pic>
    </p:spTree>
    <p:extLst>
      <p:ext uri="{BB962C8B-B14F-4D97-AF65-F5344CB8AC3E}">
        <p14:creationId xmlns:p14="http://schemas.microsoft.com/office/powerpoint/2010/main" val="2099760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Performing Diverse Food Economies </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838" y="1663454"/>
            <a:ext cx="8440737" cy="4399455"/>
          </a:xfrm>
        </p:spPr>
      </p:pic>
    </p:spTree>
    <p:extLst>
      <p:ext uri="{BB962C8B-B14F-4D97-AF65-F5344CB8AC3E}">
        <p14:creationId xmlns:p14="http://schemas.microsoft.com/office/powerpoint/2010/main" val="1721635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7" y="1321274"/>
            <a:ext cx="5234405" cy="272911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904" y="2685831"/>
            <a:ext cx="5285096" cy="3123276"/>
          </a:xfrm>
          <a:prstGeom prst="rect">
            <a:avLst/>
          </a:prstGeom>
        </p:spPr>
      </p:pic>
      <p:sp>
        <p:nvSpPr>
          <p:cNvPr id="5" name="Title 4"/>
          <p:cNvSpPr>
            <a:spLocks noGrp="1"/>
          </p:cNvSpPr>
          <p:nvPr>
            <p:ph type="title"/>
          </p:nvPr>
        </p:nvSpPr>
        <p:spPr/>
        <p:txBody>
          <a:bodyPr/>
          <a:lstStyle/>
          <a:p>
            <a:r>
              <a:rPr lang="en-IE" smtClean="0"/>
              <a:t>Community Economies Research</a:t>
            </a:r>
            <a:endParaRPr lang="en-IE"/>
          </a:p>
        </p:txBody>
      </p:sp>
      <p:sp>
        <p:nvSpPr>
          <p:cNvPr id="4" name="TextBox 3"/>
          <p:cNvSpPr txBox="1"/>
          <p:nvPr/>
        </p:nvSpPr>
        <p:spPr>
          <a:xfrm>
            <a:off x="603849" y="6021238"/>
            <a:ext cx="4451230" cy="369332"/>
          </a:xfrm>
          <a:prstGeom prst="rect">
            <a:avLst/>
          </a:prstGeom>
          <a:noFill/>
        </p:spPr>
        <p:txBody>
          <a:bodyPr wrap="square" rtlCol="0">
            <a:spAutoFit/>
          </a:bodyPr>
          <a:lstStyle/>
          <a:p>
            <a:r>
              <a:rPr lang="en-US" dirty="0"/>
              <a:t>(</a:t>
            </a:r>
            <a:r>
              <a:rPr lang="en-US" dirty="0" err="1" smtClean="0"/>
              <a:t>www.communityeconomies.org</a:t>
            </a:r>
            <a:r>
              <a:rPr lang="en-US" dirty="0" smtClean="0"/>
              <a:t>)</a:t>
            </a:r>
            <a:endParaRPr lang="en-US" dirty="0"/>
          </a:p>
        </p:txBody>
      </p:sp>
    </p:spTree>
    <p:extLst>
      <p:ext uri="{BB962C8B-B14F-4D97-AF65-F5344CB8AC3E}">
        <p14:creationId xmlns:p14="http://schemas.microsoft.com/office/powerpoint/2010/main" val="10797175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Technologies for </a:t>
            </a:r>
            <a:r>
              <a:rPr lang="en-US" err="1" smtClean="0"/>
              <a:t>Commoning</a:t>
            </a:r>
            <a:r>
              <a:rPr lang="en-US" smtClean="0"/>
              <a:t> </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049" y="1417638"/>
            <a:ext cx="7569655" cy="4525963"/>
          </a:xfrm>
        </p:spPr>
      </p:pic>
    </p:spTree>
    <p:extLst>
      <p:ext uri="{BB962C8B-B14F-4D97-AF65-F5344CB8AC3E}">
        <p14:creationId xmlns:p14="http://schemas.microsoft.com/office/powerpoint/2010/main" val="2182947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Technologies for </a:t>
            </a:r>
            <a:r>
              <a:rPr lang="en-US" err="1" smtClean="0"/>
              <a:t>Commoning</a:t>
            </a: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838" y="1625673"/>
            <a:ext cx="7867829" cy="4171278"/>
          </a:xfrm>
        </p:spPr>
      </p:pic>
    </p:spTree>
    <p:extLst>
      <p:ext uri="{BB962C8B-B14F-4D97-AF65-F5344CB8AC3E}">
        <p14:creationId xmlns:p14="http://schemas.microsoft.com/office/powerpoint/2010/main" val="1631009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Next Steps</a:t>
            </a:r>
            <a:endParaRPr lang="en-US"/>
          </a:p>
        </p:txBody>
      </p:sp>
      <p:sp>
        <p:nvSpPr>
          <p:cNvPr id="3" name="Content Placeholder 2"/>
          <p:cNvSpPr>
            <a:spLocks noGrp="1"/>
          </p:cNvSpPr>
          <p:nvPr>
            <p:ph idx="1"/>
          </p:nvPr>
        </p:nvSpPr>
        <p:spPr/>
        <p:txBody>
          <a:bodyPr/>
          <a:lstStyle/>
          <a:p>
            <a:pPr marL="342900" lvl="1" indent="-342900">
              <a:buFont typeface="Arial"/>
              <a:buChar char="•"/>
            </a:pPr>
            <a:r>
              <a:rPr lang="en-IE" dirty="0" smtClean="0">
                <a:solidFill>
                  <a:srgbClr val="000000"/>
                </a:solidFill>
              </a:rPr>
              <a:t>In-depth ethnographies and </a:t>
            </a:r>
            <a:r>
              <a:rPr lang="en-IE" dirty="0" err="1" smtClean="0">
                <a:solidFill>
                  <a:srgbClr val="000000"/>
                </a:solidFill>
              </a:rPr>
              <a:t>netnographies</a:t>
            </a:r>
            <a:r>
              <a:rPr lang="en-IE" dirty="0" smtClean="0">
                <a:solidFill>
                  <a:srgbClr val="000000"/>
                </a:solidFill>
              </a:rPr>
              <a:t> of food sharing enterprises in 7 cities, 3 satellite cities, and 1 pilot city.</a:t>
            </a:r>
          </a:p>
          <a:p>
            <a:pPr marL="342900" lvl="1" indent="-342900">
              <a:buFont typeface="Arial"/>
              <a:buChar char="•"/>
            </a:pPr>
            <a:r>
              <a:rPr lang="en-IE" dirty="0" smtClean="0"/>
              <a:t>Developing collaborative relationships </a:t>
            </a:r>
            <a:r>
              <a:rPr lang="en-IE" dirty="0"/>
              <a:t>with food sharing </a:t>
            </a:r>
            <a:r>
              <a:rPr lang="en-IE" dirty="0" smtClean="0"/>
              <a:t>enterprises.</a:t>
            </a:r>
            <a:endParaRPr lang="en-IE" dirty="0"/>
          </a:p>
          <a:p>
            <a:pPr marL="342900" lvl="1" indent="-342900">
              <a:buFont typeface="Arial"/>
              <a:buChar char="•"/>
            </a:pPr>
            <a:r>
              <a:rPr lang="en-IE" dirty="0" smtClean="0">
                <a:solidFill>
                  <a:srgbClr val="000000"/>
                </a:solidFill>
              </a:rPr>
              <a:t>Co-Creating sustainability </a:t>
            </a:r>
            <a:r>
              <a:rPr lang="en-IE" dirty="0">
                <a:solidFill>
                  <a:srgbClr val="000000"/>
                </a:solidFill>
              </a:rPr>
              <a:t>assessment </a:t>
            </a:r>
            <a:r>
              <a:rPr lang="en-IE" dirty="0" smtClean="0">
                <a:solidFill>
                  <a:srgbClr val="000000"/>
                </a:solidFill>
              </a:rPr>
              <a:t>toolkits.</a:t>
            </a:r>
            <a:endParaRPr lang="en-IE" dirty="0">
              <a:solidFill>
                <a:srgbClr val="000000"/>
              </a:solidFill>
            </a:endParaRPr>
          </a:p>
          <a:p>
            <a:endParaRPr lang="en-US" dirty="0"/>
          </a:p>
        </p:txBody>
      </p:sp>
    </p:spTree>
    <p:extLst>
      <p:ext uri="{BB962C8B-B14F-4D97-AF65-F5344CB8AC3E}">
        <p14:creationId xmlns:p14="http://schemas.microsoft.com/office/powerpoint/2010/main" val="7306985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350050" y="1600200"/>
            <a:ext cx="7914056" cy="4938623"/>
          </a:xfrm>
        </p:spPr>
        <p:txBody>
          <a:bodyPr>
            <a:normAutofit fontScale="47500" lnSpcReduction="20000"/>
          </a:bodyPr>
          <a:lstStyle/>
          <a:p>
            <a:r>
              <a:rPr lang="en-US" dirty="0" smtClean="0"/>
              <a:t>Cagle, S. </a:t>
            </a:r>
            <a:r>
              <a:rPr lang="en-US" dirty="0"/>
              <a:t>2014. </a:t>
            </a:r>
            <a:r>
              <a:rPr lang="en-US" dirty="0" smtClean="0"/>
              <a:t>Finding a true ’sharing economy’ at the dinner table </a:t>
            </a:r>
            <a:r>
              <a:rPr lang="en-US" dirty="0" smtClean="0">
                <a:hlinkClick r:id="rId3"/>
              </a:rPr>
              <a:t>http</a:t>
            </a:r>
            <a:r>
              <a:rPr lang="en-US" dirty="0">
                <a:hlinkClick r:id="rId3"/>
              </a:rPr>
              <a:t>://</a:t>
            </a:r>
            <a:r>
              <a:rPr lang="en-US" dirty="0" smtClean="0">
                <a:hlinkClick r:id="rId3"/>
              </a:rPr>
              <a:t>www.takepart.com/article/2014/08/21/meal-sharing-services</a:t>
            </a:r>
            <a:endParaRPr lang="en-US" dirty="0"/>
          </a:p>
          <a:p>
            <a:r>
              <a:rPr lang="en-US" dirty="0" smtClean="0"/>
              <a:t>Counihan</a:t>
            </a:r>
            <a:r>
              <a:rPr lang="en-US" dirty="0"/>
              <a:t>, C., &amp; </a:t>
            </a:r>
            <a:r>
              <a:rPr lang="en-US" dirty="0"/>
              <a:t>Siniscalchi</a:t>
            </a:r>
            <a:r>
              <a:rPr lang="en-US" dirty="0"/>
              <a:t>, V. (Eds.). </a:t>
            </a:r>
            <a:r>
              <a:rPr lang="en-US" dirty="0" smtClean="0"/>
              <a:t>2013. </a:t>
            </a:r>
            <a:r>
              <a:rPr lang="en-US" i="1" dirty="0"/>
              <a:t>Food activism: agency, democracy and economy</a:t>
            </a:r>
            <a:r>
              <a:rPr lang="en-US" dirty="0"/>
              <a:t>. </a:t>
            </a:r>
            <a:r>
              <a:rPr lang="en-US" dirty="0" smtClean="0"/>
              <a:t>New York: Bloomsbury </a:t>
            </a:r>
          </a:p>
          <a:p>
            <a:r>
              <a:rPr lang="en-US" dirty="0"/>
              <a:t>Davies, A.R. et al. </a:t>
            </a:r>
            <a:r>
              <a:rPr lang="en-US" dirty="0" smtClean="0"/>
              <a:t>2016. SHARECITY100 </a:t>
            </a:r>
            <a:r>
              <a:rPr lang="en-US" dirty="0"/>
              <a:t>Database, Trinity College Dublin, Ireland. Retrieved from:  </a:t>
            </a:r>
            <a:r>
              <a:rPr lang="en-US" dirty="0">
                <a:hlinkClick r:id="rId4"/>
              </a:rPr>
              <a:t>http://sharecity.ie/research/sharecity100-database/</a:t>
            </a:r>
            <a:endParaRPr lang="en-US" dirty="0" smtClean="0"/>
          </a:p>
          <a:p>
            <a:r>
              <a:rPr lang="en-US" dirty="0" smtClean="0"/>
              <a:t>Gibson-Graham, J.K.(2006). </a:t>
            </a:r>
            <a:r>
              <a:rPr lang="en-US" i="1" dirty="0" smtClean="0"/>
              <a:t>A Postcapitalist Politics. </a:t>
            </a:r>
            <a:r>
              <a:rPr lang="en-US" dirty="0" smtClean="0"/>
              <a:t>Minneapolis: University of Minnesota Press </a:t>
            </a:r>
          </a:p>
          <a:p>
            <a:r>
              <a:rPr lang="en-US" dirty="0" smtClean="0"/>
              <a:t>Gibson-Graham, J.K., J. Cameron, and S. Healy. 2013. </a:t>
            </a:r>
            <a:r>
              <a:rPr lang="en-US" i="1" dirty="0" smtClean="0"/>
              <a:t>Take Back the Economy</a:t>
            </a:r>
            <a:r>
              <a:rPr lang="en-US" dirty="0" smtClean="0"/>
              <a:t>. Minneapolis: University of Minnesota Press</a:t>
            </a:r>
          </a:p>
          <a:p>
            <a:r>
              <a:rPr lang="en-US" dirty="0" err="1"/>
              <a:t>Gudeman</a:t>
            </a:r>
            <a:r>
              <a:rPr lang="en-US" dirty="0"/>
              <a:t>, S., 2016. </a:t>
            </a:r>
            <a:r>
              <a:rPr lang="en-US" i="1" dirty="0"/>
              <a:t>Anthropology and Economy</a:t>
            </a:r>
            <a:r>
              <a:rPr lang="en-US" dirty="0"/>
              <a:t>. Cambridge University Press.</a:t>
            </a:r>
            <a:endParaRPr lang="en-US" dirty="0" smtClean="0"/>
          </a:p>
          <a:p>
            <a:r>
              <a:rPr lang="en-US" dirty="0"/>
              <a:t>McLaren, D., &amp; Agyeman, J. </a:t>
            </a:r>
            <a:r>
              <a:rPr lang="en-US" dirty="0" smtClean="0"/>
              <a:t>2015. </a:t>
            </a:r>
            <a:r>
              <a:rPr lang="en-US" i="1" dirty="0"/>
              <a:t>Sharing Cities: A Case for Truly Smart and Sustainable Cities</a:t>
            </a:r>
            <a:r>
              <a:rPr lang="en-US" dirty="0"/>
              <a:t>. MIT Press.</a:t>
            </a:r>
            <a:endParaRPr lang="en-US" dirty="0" smtClean="0"/>
          </a:p>
          <a:p>
            <a:r>
              <a:rPr lang="en-US" dirty="0"/>
              <a:t>Morrow, O., &amp; Dombroski, K. </a:t>
            </a:r>
            <a:r>
              <a:rPr lang="en-US" dirty="0" smtClean="0"/>
              <a:t>2015. </a:t>
            </a:r>
            <a:r>
              <a:rPr lang="en-US" dirty="0"/>
              <a:t>Enacting a </a:t>
            </a:r>
            <a:r>
              <a:rPr lang="en-US" dirty="0" err="1"/>
              <a:t>postcapitalist</a:t>
            </a:r>
            <a:r>
              <a:rPr lang="en-US" dirty="0"/>
              <a:t> politics through the sites and practices of life’s work’. </a:t>
            </a:r>
            <a:r>
              <a:rPr lang="en-US" i="1" dirty="0"/>
              <a:t>Precarious Worlds: Contested Geographies of Social </a:t>
            </a:r>
            <a:r>
              <a:rPr lang="en-US" i="1" dirty="0" smtClean="0"/>
              <a:t>Reproduction</a:t>
            </a:r>
            <a:endParaRPr lang="en-US" dirty="0"/>
          </a:p>
          <a:p>
            <a:r>
              <a:rPr lang="en-US" dirty="0" smtClean="0"/>
              <a:t>Parker, B. and Morrow, O. (forthcoming). </a:t>
            </a:r>
            <a:r>
              <a:rPr lang="en-US" dirty="0"/>
              <a:t>Urban Homesteading and Intensive </a:t>
            </a:r>
            <a:r>
              <a:rPr lang="en-US" dirty="0" smtClean="0"/>
              <a:t>Mothering</a:t>
            </a:r>
            <a:r>
              <a:rPr lang="en-US" dirty="0"/>
              <a:t>: (Re) Gendering Care and Environmental Responsibility in Boston and </a:t>
            </a:r>
            <a:r>
              <a:rPr lang="en-US" dirty="0" smtClean="0"/>
              <a:t>Chicago. </a:t>
            </a:r>
            <a:r>
              <a:rPr lang="en-US" i="1" dirty="0" smtClean="0"/>
              <a:t>Gender Place and Culture</a:t>
            </a:r>
            <a:endParaRPr lang="en-US" dirty="0" smtClean="0"/>
          </a:p>
          <a:p>
            <a:r>
              <a:rPr lang="en-US" dirty="0"/>
              <a:t>St Martin, K. </a:t>
            </a:r>
            <a:r>
              <a:rPr lang="en-US" dirty="0" smtClean="0"/>
              <a:t>2009. </a:t>
            </a:r>
            <a:r>
              <a:rPr lang="en-US" dirty="0"/>
              <a:t>Toward a Cartography of the Commons: Constituting the Political and Economic Possibilities of Place. </a:t>
            </a:r>
            <a:r>
              <a:rPr lang="en-US" i="1" dirty="0"/>
              <a:t>Professional Geographer</a:t>
            </a:r>
            <a:r>
              <a:rPr lang="en-US" dirty="0"/>
              <a:t>, </a:t>
            </a:r>
            <a:r>
              <a:rPr lang="en-US" i="1" dirty="0"/>
              <a:t>61</a:t>
            </a:r>
            <a:r>
              <a:rPr lang="en-US" dirty="0"/>
              <a:t>(4), 493–507</a:t>
            </a:r>
            <a:r>
              <a:rPr lang="en-US" dirty="0" smtClean="0"/>
              <a:t>.</a:t>
            </a:r>
          </a:p>
          <a:p>
            <a:r>
              <a:rPr lang="en-US" dirty="0" err="1" smtClean="0"/>
              <a:t>Trauger</a:t>
            </a:r>
            <a:r>
              <a:rPr lang="en-US" dirty="0"/>
              <a:t>, A., &amp; </a:t>
            </a:r>
            <a:r>
              <a:rPr lang="en-US" dirty="0" err="1"/>
              <a:t>Passidomo</a:t>
            </a:r>
            <a:r>
              <a:rPr lang="en-US" dirty="0"/>
              <a:t>, C. </a:t>
            </a:r>
            <a:r>
              <a:rPr lang="en-US" dirty="0" smtClean="0"/>
              <a:t>2012. </a:t>
            </a:r>
            <a:r>
              <a:rPr lang="en-US" dirty="0"/>
              <a:t>Towards a post-capitalist-politics of food : cultivating subjects of community economies. </a:t>
            </a:r>
            <a:r>
              <a:rPr lang="en-US" i="1" dirty="0"/>
              <a:t>ACME: An International E-Journal for Critical Geographers</a:t>
            </a:r>
            <a:r>
              <a:rPr lang="en-US" dirty="0"/>
              <a:t>, </a:t>
            </a:r>
            <a:r>
              <a:rPr lang="en-US" i="1" dirty="0"/>
              <a:t>11</a:t>
            </a:r>
            <a:r>
              <a:rPr lang="en-US" dirty="0"/>
              <a:t>(2), 282–303.</a:t>
            </a:r>
          </a:p>
          <a:p>
            <a:endParaRPr lang="en-US" dirty="0"/>
          </a:p>
          <a:p>
            <a:endParaRPr lang="en-US" dirty="0"/>
          </a:p>
        </p:txBody>
      </p:sp>
    </p:spTree>
    <p:extLst>
      <p:ext uri="{BB962C8B-B14F-4D97-AF65-F5344CB8AC3E}">
        <p14:creationId xmlns:p14="http://schemas.microsoft.com/office/powerpoint/2010/main" val="1980155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Thank you </a:t>
            </a:r>
            <a:endParaRPr lang="en-US"/>
          </a:p>
        </p:txBody>
      </p:sp>
      <p:pic>
        <p:nvPicPr>
          <p:cNvPr id="5" name="Content Placeholder 4" descr="CU_Logo_4c_Small.jpg"/>
          <p:cNvPicPr>
            <a:picLocks noGrp="1" noChangeAspect="1"/>
          </p:cNvPicPr>
          <p:nvPr>
            <p:ph idx="1"/>
          </p:nvPr>
        </p:nvPicPr>
        <p:blipFill>
          <a:blip r:embed="rId3">
            <a:extLst>
              <a:ext uri="{28A0092B-C50C-407E-A947-70E740481C1C}">
                <a14:useLocalDpi xmlns:a14="http://schemas.microsoft.com/office/drawing/2010/main" val="0"/>
              </a:ext>
            </a:extLst>
          </a:blip>
          <a:srcRect t="-36009" b="-36009"/>
          <a:stretch>
            <a:fillRect/>
          </a:stretch>
        </p:blipFill>
        <p:spPr>
          <a:xfrm>
            <a:off x="350049" y="1539117"/>
            <a:ext cx="2416722" cy="1443478"/>
          </a:xfrm>
        </p:spPr>
      </p:pic>
      <p:sp>
        <p:nvSpPr>
          <p:cNvPr id="4" name="Footer Placeholder 3"/>
          <p:cNvSpPr>
            <a:spLocks noGrp="1"/>
          </p:cNvSpPr>
          <p:nvPr>
            <p:ph type="ftr" sz="quarter" idx="11"/>
          </p:nvPr>
        </p:nvSpPr>
        <p:spPr>
          <a:xfrm>
            <a:off x="1485900" y="5624512"/>
            <a:ext cx="5974094" cy="376238"/>
          </a:xfrm>
        </p:spPr>
        <p:txBody>
          <a:bodyPr/>
          <a:lstStyle/>
          <a:p>
            <a:pPr algn="just"/>
            <a:r>
              <a:rPr lang="en-US"/>
              <a:t>							</a:t>
            </a:r>
          </a:p>
        </p:txBody>
      </p:sp>
      <p:pic>
        <p:nvPicPr>
          <p:cNvPr id="6" name="Picture 5" descr="nsf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87" y="2982595"/>
            <a:ext cx="1800225" cy="1811070"/>
          </a:xfrm>
          <a:prstGeom prst="rect">
            <a:avLst/>
          </a:prstGeom>
        </p:spPr>
      </p:pic>
      <p:sp>
        <p:nvSpPr>
          <p:cNvPr id="3" name="TextBox 2"/>
          <p:cNvSpPr txBox="1"/>
          <p:nvPr/>
        </p:nvSpPr>
        <p:spPr>
          <a:xfrm>
            <a:off x="3061716" y="2059265"/>
            <a:ext cx="1528572" cy="923330"/>
          </a:xfrm>
          <a:prstGeom prst="rect">
            <a:avLst/>
          </a:prstGeom>
          <a:noFill/>
        </p:spPr>
        <p:txBody>
          <a:bodyPr wrap="square" rtlCol="0">
            <a:spAutoFit/>
          </a:bodyPr>
          <a:lstStyle/>
          <a:p>
            <a:r>
              <a:rPr lang="en-US" sz="1350" b="1"/>
              <a:t>Julie Graham Community Economies Research Fund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655" y="1539117"/>
            <a:ext cx="3048000" cy="3860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998" y="4193357"/>
            <a:ext cx="2698006" cy="1123510"/>
          </a:xfrm>
          <a:prstGeom prst="rect">
            <a:avLst/>
          </a:prstGeom>
        </p:spPr>
      </p:pic>
    </p:spTree>
    <p:extLst>
      <p:ext uri="{BB962C8B-B14F-4D97-AF65-F5344CB8AC3E}">
        <p14:creationId xmlns:p14="http://schemas.microsoft.com/office/powerpoint/2010/main" val="19189965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Questions? </a:t>
            </a:r>
            <a:endParaRPr lang="en-US"/>
          </a:p>
        </p:txBody>
      </p:sp>
      <p:sp>
        <p:nvSpPr>
          <p:cNvPr id="3" name="Subtitle 2"/>
          <p:cNvSpPr>
            <a:spLocks noGrp="1"/>
          </p:cNvSpPr>
          <p:nvPr>
            <p:ph type="subTitle" idx="1"/>
          </p:nvPr>
        </p:nvSpPr>
        <p:spPr/>
        <p:txBody>
          <a:bodyPr/>
          <a:lstStyle/>
          <a:p>
            <a:r>
              <a:rPr lang="en-US" dirty="0" err="1" smtClean="0"/>
              <a:t>morrowo@tcd.ie</a:t>
            </a:r>
            <a:endParaRPr lang="en-US" dirty="0" smtClean="0"/>
          </a:p>
          <a:p>
            <a:r>
              <a:rPr lang="en-US" dirty="0" err="1" smtClean="0"/>
              <a:t>www.sharecity.ie</a:t>
            </a:r>
            <a:endParaRPr lang="en-US" dirty="0"/>
          </a:p>
        </p:txBody>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4223247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Diverse Economies </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49" y="1417638"/>
            <a:ext cx="7477215" cy="4688316"/>
          </a:xfrm>
          <a:prstGeom prst="rect">
            <a:avLst/>
          </a:prstGeom>
        </p:spPr>
      </p:pic>
      <p:sp>
        <p:nvSpPr>
          <p:cNvPr id="4" name="TextBox 3"/>
          <p:cNvSpPr txBox="1"/>
          <p:nvPr/>
        </p:nvSpPr>
        <p:spPr>
          <a:xfrm>
            <a:off x="517585" y="6297283"/>
            <a:ext cx="5607170" cy="646331"/>
          </a:xfrm>
          <a:prstGeom prst="rect">
            <a:avLst/>
          </a:prstGeom>
          <a:noFill/>
        </p:spPr>
        <p:txBody>
          <a:bodyPr wrap="square" rtlCol="0">
            <a:spAutoFit/>
          </a:bodyPr>
          <a:lstStyle/>
          <a:p>
            <a:r>
              <a:rPr lang="en-US" dirty="0" smtClean="0"/>
              <a:t> </a:t>
            </a:r>
            <a:r>
              <a:rPr lang="en-US" dirty="0"/>
              <a:t>(</a:t>
            </a:r>
            <a:r>
              <a:rPr lang="en-US" dirty="0" err="1"/>
              <a:t>www.communityeconomies.org</a:t>
            </a:r>
            <a:r>
              <a:rPr lang="en-US" dirty="0"/>
              <a:t>)</a:t>
            </a:r>
          </a:p>
          <a:p>
            <a:endParaRPr lang="en-US" dirty="0"/>
          </a:p>
        </p:txBody>
      </p:sp>
    </p:spTree>
    <p:extLst>
      <p:ext uri="{BB962C8B-B14F-4D97-AF65-F5344CB8AC3E}">
        <p14:creationId xmlns:p14="http://schemas.microsoft.com/office/powerpoint/2010/main" val="1933932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Diverse Food Economies </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04" y="1417638"/>
            <a:ext cx="4284885" cy="5224462"/>
          </a:xfrm>
          <a:prstGeom prst="rect">
            <a:avLst/>
          </a:prstGeom>
        </p:spPr>
      </p:pic>
      <p:sp>
        <p:nvSpPr>
          <p:cNvPr id="5" name="TextBox 4"/>
          <p:cNvSpPr txBox="1"/>
          <p:nvPr/>
        </p:nvSpPr>
        <p:spPr>
          <a:xfrm>
            <a:off x="4989989" y="5961888"/>
            <a:ext cx="2432304" cy="369332"/>
          </a:xfrm>
          <a:prstGeom prst="rect">
            <a:avLst/>
          </a:prstGeom>
          <a:noFill/>
        </p:spPr>
        <p:txBody>
          <a:bodyPr wrap="square" rtlCol="0">
            <a:spAutoFit/>
          </a:bodyPr>
          <a:lstStyle/>
          <a:p>
            <a:r>
              <a:rPr lang="en-US" smtClean="0"/>
              <a:t>(Gross 2014)</a:t>
            </a:r>
            <a:endParaRPr lang="en-US"/>
          </a:p>
        </p:txBody>
      </p:sp>
    </p:spTree>
    <p:extLst>
      <p:ext uri="{BB962C8B-B14F-4D97-AF65-F5344CB8AC3E}">
        <p14:creationId xmlns:p14="http://schemas.microsoft.com/office/powerpoint/2010/main" val="902729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Community Food Economies</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08" y="1417638"/>
            <a:ext cx="5305044" cy="4867300"/>
          </a:xfrm>
          <a:prstGeom prst="rect">
            <a:avLst/>
          </a:prstGeom>
        </p:spPr>
      </p:pic>
      <p:sp>
        <p:nvSpPr>
          <p:cNvPr id="4" name="TextBox 3"/>
          <p:cNvSpPr txBox="1"/>
          <p:nvPr/>
        </p:nvSpPr>
        <p:spPr>
          <a:xfrm>
            <a:off x="934194" y="5941953"/>
            <a:ext cx="2775164" cy="646331"/>
          </a:xfrm>
          <a:prstGeom prst="rect">
            <a:avLst/>
          </a:prstGeom>
          <a:noFill/>
        </p:spPr>
        <p:txBody>
          <a:bodyPr wrap="square" rtlCol="0">
            <a:spAutoFit/>
          </a:bodyPr>
          <a:lstStyle/>
          <a:p>
            <a:r>
              <a:rPr lang="en-US" smtClean="0"/>
              <a:t>(Gibson-Graham, Cameron, and Healy 2013)</a:t>
            </a:r>
            <a:endParaRPr lang="en-US"/>
          </a:p>
        </p:txBody>
      </p:sp>
      <p:sp>
        <p:nvSpPr>
          <p:cNvPr id="6" name="TextBox 5"/>
          <p:cNvSpPr txBox="1"/>
          <p:nvPr/>
        </p:nvSpPr>
        <p:spPr>
          <a:xfrm>
            <a:off x="5848709" y="1417638"/>
            <a:ext cx="2943207" cy="4524315"/>
          </a:xfrm>
          <a:prstGeom prst="rect">
            <a:avLst/>
          </a:prstGeom>
          <a:noFill/>
        </p:spPr>
        <p:txBody>
          <a:bodyPr wrap="square" rtlCol="0">
            <a:spAutoFit/>
          </a:bodyPr>
          <a:lstStyle/>
          <a:p>
            <a:r>
              <a:rPr lang="en-US" dirty="0" smtClean="0"/>
              <a:t>A </a:t>
            </a:r>
            <a:r>
              <a:rPr lang="en-US" b="1" dirty="0" smtClean="0"/>
              <a:t>community economy </a:t>
            </a:r>
            <a:r>
              <a:rPr lang="en-US" dirty="0" smtClean="0"/>
              <a:t>is a space of interdependence and ethical negotiation around:</a:t>
            </a:r>
          </a:p>
          <a:p>
            <a:endParaRPr lang="en-US" dirty="0" smtClean="0"/>
          </a:p>
          <a:p>
            <a:r>
              <a:rPr lang="en-US" dirty="0" smtClean="0"/>
              <a:t>-what </a:t>
            </a:r>
            <a:r>
              <a:rPr lang="en-US" dirty="0"/>
              <a:t>is </a:t>
            </a:r>
            <a:r>
              <a:rPr lang="en-US" i="1" dirty="0"/>
              <a:t>necessary </a:t>
            </a:r>
            <a:r>
              <a:rPr lang="en-US" dirty="0"/>
              <a:t>to personal and social survival; </a:t>
            </a:r>
          </a:p>
          <a:p>
            <a:r>
              <a:rPr lang="en-US" dirty="0" smtClean="0"/>
              <a:t>-how </a:t>
            </a:r>
            <a:r>
              <a:rPr lang="en-US" dirty="0"/>
              <a:t>social </a:t>
            </a:r>
            <a:r>
              <a:rPr lang="en-US" i="1" dirty="0"/>
              <a:t>surplus </a:t>
            </a:r>
            <a:r>
              <a:rPr lang="en-US" dirty="0"/>
              <a:t>is appropriated and distributed; </a:t>
            </a:r>
          </a:p>
          <a:p>
            <a:r>
              <a:rPr lang="en-US" dirty="0" smtClean="0"/>
              <a:t>-whether </a:t>
            </a:r>
            <a:r>
              <a:rPr lang="en-US" dirty="0"/>
              <a:t>and how social surplus is to be produced and </a:t>
            </a:r>
            <a:r>
              <a:rPr lang="en-US" i="1" dirty="0"/>
              <a:t>consumed</a:t>
            </a:r>
            <a:r>
              <a:rPr lang="en-US" dirty="0"/>
              <a:t>; and </a:t>
            </a:r>
          </a:p>
          <a:p>
            <a:r>
              <a:rPr lang="en-US" dirty="0" smtClean="0"/>
              <a:t>-how </a:t>
            </a:r>
            <a:r>
              <a:rPr lang="en-US" dirty="0"/>
              <a:t>a </a:t>
            </a:r>
            <a:r>
              <a:rPr lang="en-US" i="1" dirty="0"/>
              <a:t>commons </a:t>
            </a:r>
            <a:r>
              <a:rPr lang="en-US" dirty="0"/>
              <a:t>is produced and </a:t>
            </a:r>
            <a:r>
              <a:rPr lang="en-US" dirty="0" smtClean="0"/>
              <a:t>sustained</a:t>
            </a:r>
            <a:r>
              <a:rPr lang="en-US" dirty="0"/>
              <a:t> </a:t>
            </a:r>
            <a:r>
              <a:rPr lang="en-US" dirty="0" smtClean="0"/>
              <a:t>(Gibson-Graham 2006) </a:t>
            </a:r>
            <a:endParaRPr lang="en-US" dirty="0"/>
          </a:p>
          <a:p>
            <a:endParaRPr lang="en-US" dirty="0"/>
          </a:p>
        </p:txBody>
      </p:sp>
    </p:spTree>
    <p:extLst>
      <p:ext uri="{BB962C8B-B14F-4D97-AF65-F5344CB8AC3E}">
        <p14:creationId xmlns:p14="http://schemas.microsoft.com/office/powerpoint/2010/main" val="2128502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Urban Homesteading</a:t>
            </a:r>
            <a:endParaRPr lang="en-US"/>
          </a:p>
        </p:txBody>
      </p:sp>
      <p:pic>
        <p:nvPicPr>
          <p:cNvPr id="4" name="Content Placeholder 3"/>
          <p:cNvPicPr>
            <a:picLocks noGrp="1" noChangeAspect="1"/>
          </p:cNvPicPr>
          <p:nvPr>
            <p:ph idx="1"/>
          </p:nvPr>
        </p:nvPicPr>
        <p:blipFill rotWithShape="1">
          <a:blip r:embed="rId3" cstate="print"/>
          <a:srcRect t="8062" b="-7687"/>
          <a:stretch/>
        </p:blipFill>
        <p:spPr>
          <a:xfrm>
            <a:off x="1" y="1507928"/>
            <a:ext cx="3487220" cy="5200423"/>
          </a:xfrm>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4936" y="2203992"/>
            <a:ext cx="2492916" cy="3134468"/>
          </a:xfrm>
          <a:prstGeom prst="rect">
            <a:avLst/>
          </a:prstGeom>
          <a:noFill/>
          <a:ln>
            <a:noFill/>
          </a:ln>
        </p:spPr>
      </p:pic>
      <p:pic>
        <p:nvPicPr>
          <p:cNvPr id="5" name="Content Placeholder 3"/>
          <p:cNvPicPr>
            <a:picLocks noChangeAspect="1"/>
          </p:cNvPicPr>
          <p:nvPr/>
        </p:nvPicPr>
        <p:blipFill rotWithShape="1">
          <a:blip r:embed="rId5" cstate="print"/>
          <a:srcRect l="-7063" t="-53378" r="-60770" b="-46522"/>
          <a:stretch/>
        </p:blipFill>
        <p:spPr>
          <a:xfrm>
            <a:off x="2975156" y="519625"/>
            <a:ext cx="5601710" cy="6433713"/>
          </a:xfrm>
          <a:prstGeom prst="rect">
            <a:avLst/>
          </a:prstGeom>
        </p:spPr>
      </p:pic>
    </p:spTree>
    <p:extLst>
      <p:ext uri="{BB962C8B-B14F-4D97-AF65-F5344CB8AC3E}">
        <p14:creationId xmlns:p14="http://schemas.microsoft.com/office/powerpoint/2010/main" val="905509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Urban Homesteaders League, Boston </a:t>
            </a:r>
            <a:endParaRPr lang="en-US"/>
          </a:p>
        </p:txBody>
      </p:sp>
      <p:pic>
        <p:nvPicPr>
          <p:cNvPr id="5"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643346" y="3157269"/>
            <a:ext cx="6430313" cy="342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2"/>
          </p:nvPr>
        </p:nvSpPr>
        <p:spPr>
          <a:xfrm>
            <a:off x="350049" y="1417639"/>
            <a:ext cx="8441867" cy="1739630"/>
          </a:xfrm>
        </p:spPr>
        <p:txBody>
          <a:bodyPr>
            <a:normAutofit/>
          </a:bodyPr>
          <a:lstStyle/>
          <a:p>
            <a:pPr marL="0" indent="0" algn="ctr">
              <a:buNone/>
            </a:pPr>
            <a:r>
              <a:rPr lang="en-US" sz="2400" smtClean="0"/>
              <a:t>We are committed to re-imagining the good life as one that is meaningful, pleasurable, environmentally sustainable, and socially just. We place the </a:t>
            </a:r>
            <a:r>
              <a:rPr lang="en-US" sz="2400" b="1" smtClean="0"/>
              <a:t>home</a:t>
            </a:r>
            <a:r>
              <a:rPr lang="en-US" sz="2400" smtClean="0"/>
              <a:t> at the center of that pursuit and see it as a site for personal and societal </a:t>
            </a:r>
            <a:r>
              <a:rPr lang="en-US" sz="2400" smtClean="0"/>
              <a:t>transformation</a:t>
            </a:r>
            <a:endParaRPr lang="en-US" sz="2400"/>
          </a:p>
        </p:txBody>
      </p:sp>
    </p:spTree>
    <p:extLst>
      <p:ext uri="{BB962C8B-B14F-4D97-AF65-F5344CB8AC3E}">
        <p14:creationId xmlns:p14="http://schemas.microsoft.com/office/powerpoint/2010/main" val="3817293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4059</TotalTime>
  <Words>1728</Words>
  <Application>Microsoft Macintosh PowerPoint</Application>
  <PresentationFormat>On-screen Show (4:3)</PresentationFormat>
  <Paragraphs>235</Paragraphs>
  <Slides>45</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Abadi MT Condensed Extra Bold</vt:lpstr>
      <vt:lpstr>Aharoni</vt:lpstr>
      <vt:lpstr>Bauhaus 93</vt:lpstr>
      <vt:lpstr>Calibri</vt:lpstr>
      <vt:lpstr>Constantia</vt:lpstr>
      <vt:lpstr>Cooper Black</vt:lpstr>
      <vt:lpstr>Times New Roman</vt:lpstr>
      <vt:lpstr>Arial</vt:lpstr>
      <vt:lpstr>Office Theme</vt:lpstr>
      <vt:lpstr>Researching Community Food Economies </vt:lpstr>
      <vt:lpstr>Outline</vt:lpstr>
      <vt:lpstr>Research &amp; Work</vt:lpstr>
      <vt:lpstr>Community Economies Research</vt:lpstr>
      <vt:lpstr>Diverse Economies </vt:lpstr>
      <vt:lpstr>Diverse Food Economies </vt:lpstr>
      <vt:lpstr>Community Food Economies</vt:lpstr>
      <vt:lpstr>Urban Homesteading</vt:lpstr>
      <vt:lpstr>Urban Homesteaders League, Boston </vt:lpstr>
      <vt:lpstr>Research Questions</vt:lpstr>
      <vt:lpstr>Methodology</vt:lpstr>
      <vt:lpstr>Diverse Food Economies in Boston</vt:lpstr>
      <vt:lpstr>Gender and Self-Provisioning</vt:lpstr>
      <vt:lpstr>Gender and Self-Provisioning</vt:lpstr>
      <vt:lpstr>Gender and Self-Provisioning </vt:lpstr>
      <vt:lpstr>Collectivity and Commons</vt:lpstr>
      <vt:lpstr>Community Food Economies</vt:lpstr>
      <vt:lpstr>League of Urban Canners</vt:lpstr>
      <vt:lpstr>Community Food Economies</vt:lpstr>
      <vt:lpstr>The Commons</vt:lpstr>
      <vt:lpstr>Community Food Economies</vt:lpstr>
      <vt:lpstr>Mapping the Commons  </vt:lpstr>
      <vt:lpstr>Mapping an Urban Food Commons</vt:lpstr>
      <vt:lpstr>PowerPoint Presentation</vt:lpstr>
      <vt:lpstr>Community Food Economies</vt:lpstr>
      <vt:lpstr>Commons Identi-Kit </vt:lpstr>
      <vt:lpstr>Negotiating Urban Food Commons </vt:lpstr>
      <vt:lpstr>Negotiating Access</vt:lpstr>
      <vt:lpstr>Practicing Care</vt:lpstr>
      <vt:lpstr>Sharing Responsibility </vt:lpstr>
      <vt:lpstr>Distributing Benefits </vt:lpstr>
      <vt:lpstr>Ownership</vt:lpstr>
      <vt:lpstr>PowerPoint Presentation</vt:lpstr>
      <vt:lpstr>New Directions </vt:lpstr>
      <vt:lpstr>SHARECITY: Aims and Objectives </vt:lpstr>
      <vt:lpstr>Diverse Economies of Food Sharing</vt:lpstr>
      <vt:lpstr>What is Shared and How ? </vt:lpstr>
      <vt:lpstr>Organization of sharing and flows</vt:lpstr>
      <vt:lpstr>Performing Diverse Food Economies </vt:lpstr>
      <vt:lpstr>Technologies for Commoning </vt:lpstr>
      <vt:lpstr>Technologies for Commoning</vt:lpstr>
      <vt:lpstr>Next Steps</vt:lpstr>
      <vt:lpstr>References</vt:lpstr>
      <vt:lpstr>Thank you </vt:lpstr>
      <vt:lpstr>Questions? </vt:lpstr>
    </vt:vector>
  </TitlesOfParts>
  <Company>DETAIL. Design Studio</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McBride</dc:creator>
  <cp:lastModifiedBy>Oona Morrow</cp:lastModifiedBy>
  <cp:revision>44</cp:revision>
  <dcterms:created xsi:type="dcterms:W3CDTF">2015-10-08T16:46:03Z</dcterms:created>
  <dcterms:modified xsi:type="dcterms:W3CDTF">2016-10-04T08:29:43Z</dcterms:modified>
</cp:coreProperties>
</file>