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4.jpg" ContentType="image/jpg"/>
  <Override PartName="/ppt/theme/theme3.xml" ContentType="application/vnd.openxmlformats-officedocument.theme+xml"/>
  <Override PartName="/ppt/theme/theme4.xml" ContentType="application/vnd.openxmlformats-officedocument.theme+xml"/>
  <Override PartName="/ppt/media/image8.jpg" ContentType="image/jpg"/>
  <Override PartName="/ppt/media/image9.jpg" ContentType="image/jpg"/>
  <Override PartName="/ppt/media/image10.jpg" ContentType="image/jpg"/>
  <Override PartName="/ppt/media/image11.jpg" ContentType="image/jpg"/>
  <Override PartName="/ppt/media/image12.jpg" ContentType="image/jpg"/>
  <Override PartName="/ppt/media/image13.jpg" ContentType="image/jpg"/>
  <Override PartName="/ppt/media/image14.jpg" ContentType="image/jpg"/>
  <Override PartName="/ppt/media/image15.jpg" ContentType="image/jpg"/>
  <Override PartName="/ppt/media/image16.jpg" ContentType="image/jp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5"/>
  </p:notesMasterIdLst>
  <p:handoutMasterIdLst>
    <p:handoutMasterId r:id="rId26"/>
  </p:handoutMasterIdLst>
  <p:sldIdLst>
    <p:sldId id="256" r:id="rId3"/>
    <p:sldId id="347" r:id="rId4"/>
    <p:sldId id="336" r:id="rId5"/>
    <p:sldId id="339" r:id="rId6"/>
    <p:sldId id="338" r:id="rId7"/>
    <p:sldId id="335" r:id="rId8"/>
    <p:sldId id="340" r:id="rId9"/>
    <p:sldId id="341" r:id="rId10"/>
    <p:sldId id="342" r:id="rId11"/>
    <p:sldId id="343" r:id="rId12"/>
    <p:sldId id="345" r:id="rId13"/>
    <p:sldId id="344" r:id="rId14"/>
    <p:sldId id="346" r:id="rId15"/>
    <p:sldId id="348" r:id="rId16"/>
    <p:sldId id="354" r:id="rId17"/>
    <p:sldId id="352" r:id="rId18"/>
    <p:sldId id="353" r:id="rId19"/>
    <p:sldId id="355" r:id="rId20"/>
    <p:sldId id="356" r:id="rId21"/>
    <p:sldId id="357" r:id="rId22"/>
    <p:sldId id="358" r:id="rId23"/>
    <p:sldId id="350"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1D5"/>
    <a:srgbClr val="7EC00D"/>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769" autoAdjust="0"/>
  </p:normalViewPr>
  <p:slideViewPr>
    <p:cSldViewPr snapToGrid="0" snapToObjects="1">
      <p:cViewPr varScale="1">
        <p:scale>
          <a:sx n="82" d="100"/>
          <a:sy n="82" d="100"/>
        </p:scale>
        <p:origin x="1459"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DD363E-577D-174A-B950-E20ECC33E09F}" type="datetimeFigureOut">
              <a:rPr lang="en-US" smtClean="0"/>
              <a:t>3/20/2017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4BE7D7-6345-494D-B1F2-97C2B67CD3A3}" type="slidenum">
              <a:rPr lang="en-US" smtClean="0"/>
              <a:t>‹#›</a:t>
            </a:fld>
            <a:endParaRPr lang="en-US"/>
          </a:p>
        </p:txBody>
      </p:sp>
    </p:spTree>
    <p:extLst>
      <p:ext uri="{BB962C8B-B14F-4D97-AF65-F5344CB8AC3E}">
        <p14:creationId xmlns:p14="http://schemas.microsoft.com/office/powerpoint/2010/main" val="3727549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9EB803-26CB-4231-A0B3-176B48342127}" type="datetimeFigureOut">
              <a:rPr lang="en-IE" smtClean="0"/>
              <a:t>20/03/2017</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7B0DD2-E760-481D-9368-BC37BBC4DEBD}" type="slidenum">
              <a:rPr lang="en-IE" smtClean="0"/>
              <a:t>‹#›</a:t>
            </a:fld>
            <a:endParaRPr lang="en-IE"/>
          </a:p>
        </p:txBody>
      </p:sp>
    </p:spTree>
    <p:extLst>
      <p:ext uri="{BB962C8B-B14F-4D97-AF65-F5344CB8AC3E}">
        <p14:creationId xmlns:p14="http://schemas.microsoft.com/office/powerpoint/2010/main" val="365730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7B0DD2-E760-481D-9368-BC37BBC4DEBD}" type="slidenum">
              <a:rPr lang="en-IE" smtClean="0"/>
              <a:t>19</a:t>
            </a:fld>
            <a:endParaRPr lang="en-IE"/>
          </a:p>
        </p:txBody>
      </p:sp>
    </p:spTree>
    <p:extLst>
      <p:ext uri="{BB962C8B-B14F-4D97-AF65-F5344CB8AC3E}">
        <p14:creationId xmlns:p14="http://schemas.microsoft.com/office/powerpoint/2010/main" val="538407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PPT_Test_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50049" y="2130425"/>
            <a:ext cx="8436731" cy="1470025"/>
          </a:xfrm>
        </p:spPr>
        <p:txBody>
          <a:bodyPr anchor="t">
            <a:normAutofit/>
          </a:bodyPr>
          <a:lstStyle>
            <a:lvl1pPr>
              <a:defRPr sz="3200">
                <a:solidFill>
                  <a:schemeClr val="bg1"/>
                </a:solidFill>
                <a:latin typeface="Arial"/>
                <a:cs typeface="Arial"/>
              </a:defRPr>
            </a:lvl1pPr>
          </a:lstStyle>
          <a:p>
            <a:r>
              <a:rPr lang="ga-IE" dirty="0"/>
              <a:t>Click to edit Master title style</a:t>
            </a:r>
            <a:endParaRPr lang="en-US" dirty="0"/>
          </a:p>
        </p:txBody>
      </p:sp>
      <p:sp>
        <p:nvSpPr>
          <p:cNvPr id="3" name="Subtitle 2"/>
          <p:cNvSpPr>
            <a:spLocks noGrp="1"/>
          </p:cNvSpPr>
          <p:nvPr>
            <p:ph type="subTitle" idx="1"/>
          </p:nvPr>
        </p:nvSpPr>
        <p:spPr>
          <a:xfrm>
            <a:off x="350049" y="4043903"/>
            <a:ext cx="6400800" cy="1019189"/>
          </a:xfrm>
        </p:spPr>
        <p:txBody>
          <a:bodyPr anchor="t">
            <a:normAutofit/>
          </a:bodyPr>
          <a:lstStyle>
            <a:lvl1pPr marL="0" indent="0" algn="l">
              <a:buNone/>
              <a:defRPr sz="2400">
                <a:solidFill>
                  <a:srgbClr val="00C1D5"/>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dirty="0"/>
              <a:t>Click to edit Master subtitle style</a:t>
            </a:r>
            <a:endParaRPr lang="en-US" dirty="0"/>
          </a:p>
        </p:txBody>
      </p:sp>
      <p:sp>
        <p:nvSpPr>
          <p:cNvPr id="4" name="Date Placeholder 3"/>
          <p:cNvSpPr>
            <a:spLocks noGrp="1"/>
          </p:cNvSpPr>
          <p:nvPr>
            <p:ph type="dt" sz="half" idx="10"/>
          </p:nvPr>
        </p:nvSpPr>
        <p:spPr>
          <a:xfrm>
            <a:off x="350049" y="6172261"/>
            <a:ext cx="2133600" cy="365125"/>
          </a:xfrm>
        </p:spPr>
        <p:txBody>
          <a:bodyPr/>
          <a:lstStyle/>
          <a:p>
            <a:fld id="{E4867CBD-D0C0-504D-AC0A-8FF2D189591A}" type="datetimeFigureOut">
              <a:rPr lang="en-US" smtClean="0"/>
              <a:t>3/20/2017</a:t>
            </a:fld>
            <a:endParaRPr lang="en-US" dirty="0"/>
          </a:p>
        </p:txBody>
      </p:sp>
      <p:sp>
        <p:nvSpPr>
          <p:cNvPr id="5" name="Footer Placeholder 4"/>
          <p:cNvSpPr>
            <a:spLocks noGrp="1"/>
          </p:cNvSpPr>
          <p:nvPr>
            <p:ph type="ftr" sz="quarter" idx="11"/>
          </p:nvPr>
        </p:nvSpPr>
        <p:spPr>
          <a:xfrm>
            <a:off x="3124200" y="6173787"/>
            <a:ext cx="2895600" cy="365125"/>
          </a:xfrm>
        </p:spPr>
        <p:txBody>
          <a:bodyPr/>
          <a:lstStyle/>
          <a:p>
            <a:endParaRPr lang="en-US" dirty="0"/>
          </a:p>
        </p:txBody>
      </p:sp>
      <p:sp>
        <p:nvSpPr>
          <p:cNvPr id="6" name="Slide Number Placeholder 5"/>
          <p:cNvSpPr>
            <a:spLocks noGrp="1"/>
          </p:cNvSpPr>
          <p:nvPr>
            <p:ph type="sldNum" sz="quarter" idx="12"/>
          </p:nvPr>
        </p:nvSpPr>
        <p:spPr>
          <a:xfrm>
            <a:off x="6653180" y="6180521"/>
            <a:ext cx="2133600" cy="365125"/>
          </a:xfrm>
        </p:spPr>
        <p:txBody>
          <a:bodyPr/>
          <a:lstStyle/>
          <a:p>
            <a:fld id="{E327AA14-91F7-054B-AFFC-9533876C1426}" type="slidenum">
              <a:rPr lang="en-US" smtClean="0"/>
              <a:t>‹#›</a:t>
            </a:fld>
            <a:endParaRPr lang="en-US"/>
          </a:p>
        </p:txBody>
      </p:sp>
      <p:pic>
        <p:nvPicPr>
          <p:cNvPr id="10" name="Picture 9" descr="TCD_Abridged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5349" y="5614420"/>
            <a:ext cx="942912" cy="563459"/>
          </a:xfrm>
          <a:prstGeom prst="rect">
            <a:avLst/>
          </a:prstGeom>
        </p:spPr>
      </p:pic>
      <p:sp>
        <p:nvSpPr>
          <p:cNvPr id="16" name="Subtitle 2"/>
          <p:cNvSpPr txBox="1">
            <a:spLocks/>
          </p:cNvSpPr>
          <p:nvPr userDrawn="1"/>
        </p:nvSpPr>
        <p:spPr>
          <a:xfrm>
            <a:off x="350049" y="5381344"/>
            <a:ext cx="6400800" cy="1043999"/>
          </a:xfrm>
          <a:prstGeom prst="rect">
            <a:avLst/>
          </a:prstGeom>
        </p:spPr>
        <p:txBody>
          <a:bodyPr vert="horz" lIns="91440" tIns="45720" rIns="91440" bIns="45720" rtlCol="0" anchor="t">
            <a:normAutofit/>
          </a:bodyPr>
          <a:lstStyle>
            <a:lvl1pPr marL="0" indent="0" algn="l" defTabSz="457200" rtl="0" eaLnBrk="1" latinLnBrk="0" hangingPunct="1">
              <a:spcBef>
                <a:spcPct val="20000"/>
              </a:spcBef>
              <a:buFont typeface="Arial"/>
              <a:buNone/>
              <a:defRPr sz="2400" kern="1200">
                <a:solidFill>
                  <a:srgbClr val="00C1D5"/>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800" dirty="0">
              <a:solidFill>
                <a:schemeClr val="bg1"/>
              </a:solidFill>
            </a:endParaRPr>
          </a:p>
        </p:txBody>
      </p:sp>
      <p:sp>
        <p:nvSpPr>
          <p:cNvPr id="23" name="Text Placeholder 22"/>
          <p:cNvSpPr>
            <a:spLocks noGrp="1"/>
          </p:cNvSpPr>
          <p:nvPr>
            <p:ph type="body" sz="quarter" idx="13"/>
          </p:nvPr>
        </p:nvSpPr>
        <p:spPr>
          <a:xfrm>
            <a:off x="350838" y="5292725"/>
            <a:ext cx="6400800" cy="798513"/>
          </a:xfrm>
        </p:spPr>
        <p:txBody>
          <a:bodyPr>
            <a:noAutofit/>
          </a:bodyPr>
          <a:lstStyle>
            <a:lvl1pPr marL="0" indent="0">
              <a:buFontTx/>
              <a:buNone/>
              <a:defRPr sz="1800">
                <a:solidFill>
                  <a:schemeClr val="bg1"/>
                </a:solidFill>
              </a:defRPr>
            </a:lvl1pPr>
            <a:lvl2pPr marL="457200" indent="0">
              <a:buFontTx/>
              <a:buNone/>
              <a:defRPr sz="1800">
                <a:solidFill>
                  <a:schemeClr val="bg1"/>
                </a:solidFill>
              </a:defRPr>
            </a:lvl2pPr>
            <a:lvl3pPr marL="914400" indent="0">
              <a:buFontTx/>
              <a:buNone/>
              <a:defRPr sz="1800">
                <a:solidFill>
                  <a:schemeClr val="bg1"/>
                </a:solidFill>
              </a:defRPr>
            </a:lvl3pPr>
            <a:lvl4pPr marL="1371600" indent="0">
              <a:buFontTx/>
              <a:buNone/>
              <a:defRPr sz="1800">
                <a:solidFill>
                  <a:schemeClr val="bg1"/>
                </a:solidFill>
              </a:defRPr>
            </a:lvl4pPr>
            <a:lvl5pPr marL="1828800" indent="0">
              <a:buFontTx/>
              <a:buNone/>
              <a:defRPr sz="1800">
                <a:solidFill>
                  <a:schemeClr val="bg1"/>
                </a:solidFill>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Tree>
    <p:extLst>
      <p:ext uri="{BB962C8B-B14F-4D97-AF65-F5344CB8AC3E}">
        <p14:creationId xmlns:p14="http://schemas.microsoft.com/office/powerpoint/2010/main" val="52773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C1D5"/>
                </a:solidFill>
              </a:defRPr>
            </a:lvl1pPr>
          </a:lstStyle>
          <a:p>
            <a:r>
              <a:rPr lang="ga-IE" dirty="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E4867CBD-D0C0-504D-AC0A-8FF2D189591A}" type="datetimeFigureOut">
              <a:rPr lang="en-US" smtClean="0"/>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3466391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E4867CBD-D0C0-504D-AC0A-8FF2D189591A}" type="datetimeFigureOut">
              <a:rPr lang="en-US" smtClean="0"/>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1488427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3/20/2017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4025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00C1D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3/20/2017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12177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00C1D4"/>
                </a:solidFill>
                <a:latin typeface="Arial"/>
                <a:cs typeface="Arial"/>
              </a:defRPr>
            </a:lvl1pPr>
          </a:lstStyle>
          <a:p>
            <a:endParaRPr/>
          </a:p>
        </p:txBody>
      </p:sp>
      <p:sp>
        <p:nvSpPr>
          <p:cNvPr id="3" name="Holder 3"/>
          <p:cNvSpPr>
            <a:spLocks noGrp="1"/>
          </p:cNvSpPr>
          <p:nvPr>
            <p:ph sz="half" idx="2"/>
          </p:nvPr>
        </p:nvSpPr>
        <p:spPr>
          <a:xfrm>
            <a:off x="535940" y="1457578"/>
            <a:ext cx="3978910" cy="4187825"/>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3/20/2017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02051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00C1D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3/20/2017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2392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3/20/2017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93514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C1D5"/>
                </a:solidFill>
              </a:defRPr>
            </a:lvl1pPr>
          </a:lstStyle>
          <a:p>
            <a:r>
              <a:rPr lang="ga-IE" dirty="0"/>
              <a:t>Click to edit Master title style</a:t>
            </a:r>
            <a:endParaRPr lang="en-US" dirty="0"/>
          </a:p>
        </p:txBody>
      </p:sp>
      <p:sp>
        <p:nvSpPr>
          <p:cNvPr id="3" name="Content Placeholder 2"/>
          <p:cNvSpPr>
            <a:spLocks noGrp="1"/>
          </p:cNvSpPr>
          <p:nvPr>
            <p:ph idx="1"/>
          </p:nvPr>
        </p:nvSpPr>
        <p:spPr/>
        <p:txBody>
          <a:bodyPr/>
          <a:lstStyle>
            <a:lvl1pPr>
              <a:buClr>
                <a:srgbClr val="00C1D5"/>
              </a:buClr>
              <a:defRPr/>
            </a:lvl1pPr>
            <a:lvl2pPr>
              <a:buClr>
                <a:srgbClr val="00C1D5"/>
              </a:buClr>
              <a:defRPr/>
            </a:lvl2pPr>
            <a:lvl3pPr>
              <a:buClr>
                <a:srgbClr val="00C1D5"/>
              </a:buClr>
              <a:defRPr/>
            </a:lvl3pPr>
            <a:lvl4pPr>
              <a:buClr>
                <a:srgbClr val="00C1D5"/>
              </a:buClr>
              <a:defRPr/>
            </a:lvl4pPr>
            <a:lvl5pPr>
              <a:buClr>
                <a:srgbClr val="00C1D5"/>
              </a:buClr>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Date Placeholder 3"/>
          <p:cNvSpPr>
            <a:spLocks noGrp="1"/>
          </p:cNvSpPr>
          <p:nvPr>
            <p:ph type="dt" sz="half" idx="10"/>
          </p:nvPr>
        </p:nvSpPr>
        <p:spPr/>
        <p:txBody>
          <a:bodyPr/>
          <a:lstStyle/>
          <a:p>
            <a:fld id="{E4867CBD-D0C0-504D-AC0A-8FF2D189591A}" type="datetimeFigureOut">
              <a:rPr lang="en-US" smtClean="0"/>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869163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E4867CBD-D0C0-504D-AC0A-8FF2D189591A}" type="datetimeFigureOut">
              <a:rPr lang="en-US" smtClean="0"/>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255103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C1D5"/>
                </a:solidFill>
              </a:defRPr>
            </a:lvl1pPr>
          </a:lstStyle>
          <a:p>
            <a:r>
              <a:rPr lang="ga-IE" dirty="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E4867CBD-D0C0-504D-AC0A-8FF2D189591A}" type="datetimeFigureOut">
              <a:rPr lang="en-US" smtClean="0"/>
              <a:t>3/20/2017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404704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C1D5"/>
                </a:solidFill>
              </a:defRPr>
            </a:lvl1pPr>
          </a:lstStyle>
          <a:p>
            <a:r>
              <a:rPr lang="ga-IE" dirty="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E4867CBD-D0C0-504D-AC0A-8FF2D189591A}" type="datetimeFigureOut">
              <a:rPr lang="en-US" smtClean="0"/>
              <a:t>3/20/2017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256878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C1D5"/>
                </a:solidFill>
              </a:defRPr>
            </a:lvl1pPr>
          </a:lstStyle>
          <a:p>
            <a:r>
              <a:rPr lang="ga-IE" dirty="0"/>
              <a:t>Click to edit Master title style</a:t>
            </a:r>
            <a:endParaRPr lang="en-US" dirty="0"/>
          </a:p>
        </p:txBody>
      </p:sp>
      <p:sp>
        <p:nvSpPr>
          <p:cNvPr id="3" name="Date Placeholder 2"/>
          <p:cNvSpPr>
            <a:spLocks noGrp="1"/>
          </p:cNvSpPr>
          <p:nvPr>
            <p:ph type="dt" sz="half" idx="10"/>
          </p:nvPr>
        </p:nvSpPr>
        <p:spPr/>
        <p:txBody>
          <a:bodyPr/>
          <a:lstStyle/>
          <a:p>
            <a:fld id="{E4867CBD-D0C0-504D-AC0A-8FF2D189591A}" type="datetimeFigureOut">
              <a:rPr lang="en-US" smtClean="0"/>
              <a:t>3/20/2017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35589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67CBD-D0C0-504D-AC0A-8FF2D189591A}" type="datetimeFigureOut">
              <a:rPr lang="en-US" smtClean="0"/>
              <a:t>3/20/2017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3353242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E4867CBD-D0C0-504D-AC0A-8FF2D189591A}" type="datetimeFigureOut">
              <a:rPr lang="en-US" smtClean="0"/>
              <a:t>3/20/2017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367066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E4867CBD-D0C0-504D-AC0A-8FF2D189591A}" type="datetimeFigureOut">
              <a:rPr lang="en-US" smtClean="0"/>
              <a:t>3/20/2017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4031614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049" y="274638"/>
            <a:ext cx="8441867" cy="1143000"/>
          </a:xfrm>
          <a:prstGeom prst="rect">
            <a:avLst/>
          </a:prstGeom>
        </p:spPr>
        <p:txBody>
          <a:bodyPr vert="horz" lIns="91440" tIns="45720" rIns="91440" bIns="45720" rtlCol="0" anchor="ctr">
            <a:normAutofit/>
          </a:bodyPr>
          <a:lstStyle/>
          <a:p>
            <a:r>
              <a:rPr lang="ga-IE" dirty="0"/>
              <a:t>Click to edit Master title style</a:t>
            </a:r>
            <a:endParaRPr lang="en-US" dirty="0"/>
          </a:p>
        </p:txBody>
      </p:sp>
      <p:sp>
        <p:nvSpPr>
          <p:cNvPr id="3" name="Text Placeholder 2"/>
          <p:cNvSpPr>
            <a:spLocks noGrp="1"/>
          </p:cNvSpPr>
          <p:nvPr>
            <p:ph type="body" idx="1"/>
          </p:nvPr>
        </p:nvSpPr>
        <p:spPr>
          <a:xfrm>
            <a:off x="350049" y="1600200"/>
            <a:ext cx="8441867" cy="4525963"/>
          </a:xfrm>
          <a:prstGeom prst="rect">
            <a:avLst/>
          </a:prstGeom>
        </p:spPr>
        <p:txBody>
          <a:bodyPr vert="horz" lIns="91440" tIns="45720" rIns="91440" bIns="45720" rtlCol="0">
            <a:normAutofit/>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Date Placeholder 3"/>
          <p:cNvSpPr>
            <a:spLocks noGrp="1"/>
          </p:cNvSpPr>
          <p:nvPr>
            <p:ph type="dt" sz="half" idx="2"/>
          </p:nvPr>
        </p:nvSpPr>
        <p:spPr>
          <a:xfrm>
            <a:off x="350049"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67CBD-D0C0-504D-AC0A-8FF2D189591A}" type="datetimeFigureOut">
              <a:rPr lang="en-US" smtClean="0"/>
              <a:t>3/20/2017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65831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7AA14-91F7-054B-AFFC-9533876C1426}" type="slidenum">
              <a:rPr lang="en-US" smtClean="0"/>
              <a:t>‹#›</a:t>
            </a:fld>
            <a:endParaRPr lang="en-US"/>
          </a:p>
        </p:txBody>
      </p:sp>
      <p:pic>
        <p:nvPicPr>
          <p:cNvPr id="9" name="Picture 8" descr="PPT_Test_2-03.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0830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0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9"/>
          </a:xfrm>
          <a:prstGeom prst="rect">
            <a:avLst/>
          </a:prstGeom>
          <a:blipFill>
            <a:blip r:embed="rId7" cstate="print"/>
            <a:stretch>
              <a:fillRect/>
            </a:stretch>
          </a:blipFill>
        </p:spPr>
        <p:txBody>
          <a:bodyPr wrap="square" lIns="0" tIns="0" rIns="0" bIns="0" rtlCol="0"/>
          <a:lstStyle/>
          <a:p>
            <a:pPr defTabSz="914400"/>
            <a:endParaRPr>
              <a:solidFill>
                <a:prstClr val="black"/>
              </a:solidFill>
            </a:endParaRPr>
          </a:p>
        </p:txBody>
      </p:sp>
      <p:sp>
        <p:nvSpPr>
          <p:cNvPr id="2" name="Holder 2"/>
          <p:cNvSpPr>
            <a:spLocks noGrp="1"/>
          </p:cNvSpPr>
          <p:nvPr>
            <p:ph type="title"/>
          </p:nvPr>
        </p:nvSpPr>
        <p:spPr>
          <a:xfrm>
            <a:off x="428955" y="527430"/>
            <a:ext cx="8286089" cy="609600"/>
          </a:xfrm>
          <a:prstGeom prst="rect">
            <a:avLst/>
          </a:prstGeom>
        </p:spPr>
        <p:txBody>
          <a:bodyPr wrap="square" lIns="0" tIns="0" rIns="0" bIns="0">
            <a:spAutoFit/>
          </a:bodyPr>
          <a:lstStyle>
            <a:lvl1pPr>
              <a:defRPr sz="4000" b="0" i="0">
                <a:solidFill>
                  <a:srgbClr val="00C1D4"/>
                </a:solidFill>
                <a:latin typeface="Arial"/>
                <a:cs typeface="Arial"/>
              </a:defRPr>
            </a:lvl1pPr>
          </a:lstStyle>
          <a:p>
            <a:endParaRPr/>
          </a:p>
        </p:txBody>
      </p:sp>
      <p:sp>
        <p:nvSpPr>
          <p:cNvPr id="3" name="Holder 3"/>
          <p:cNvSpPr>
            <a:spLocks noGrp="1"/>
          </p:cNvSpPr>
          <p:nvPr>
            <p:ph type="body" idx="1"/>
          </p:nvPr>
        </p:nvSpPr>
        <p:spPr>
          <a:xfrm>
            <a:off x="1087882" y="2597530"/>
            <a:ext cx="6968235" cy="1382395"/>
          </a:xfrm>
          <a:prstGeom prst="rect">
            <a:avLst/>
          </a:prstGeom>
        </p:spPr>
        <p:txBody>
          <a:bodyPr wrap="square" lIns="0" tIns="0" rIns="0" bIns="0">
            <a:spAutoFit/>
          </a:bodyPr>
          <a:lstStyle>
            <a:lvl1pPr>
              <a:defRPr sz="18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defTabSz="914400"/>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defTabSz="914400"/>
            <a:fld id="{1D8BD707-D9CF-40AE-B4C6-C98DA3205C09}" type="datetimeFigureOut">
              <a:rPr lang="en-US">
                <a:solidFill>
                  <a:prstClr val="black">
                    <a:tint val="75000"/>
                  </a:prstClr>
                </a:solidFill>
              </a:rPr>
              <a:pPr defTabSz="914400"/>
              <a:t>3/20/2017</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pPr defTabSz="914400"/>
            <a:fld id="{B6F15528-21DE-4FAA-801E-634DDDAF4B2B}" type="slidenum">
              <a:rPr>
                <a:solidFill>
                  <a:prstClr val="black">
                    <a:tint val="75000"/>
                  </a:prstClr>
                </a:solidFill>
              </a:rPr>
              <a:pPr defTabSz="914400"/>
              <a:t>‹#›</a:t>
            </a:fld>
            <a:endParaRPr>
              <a:solidFill>
                <a:prstClr val="black">
                  <a:tint val="75000"/>
                </a:prstClr>
              </a:solidFill>
            </a:endParaRPr>
          </a:p>
        </p:txBody>
      </p:sp>
    </p:spTree>
    <p:extLst>
      <p:ext uri="{BB962C8B-B14F-4D97-AF65-F5344CB8AC3E}">
        <p14:creationId xmlns:p14="http://schemas.microsoft.com/office/powerpoint/2010/main" val="1919077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www.sharecity.ie/research/sharecity100-database/" TargetMode="External"/><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838" y="1898684"/>
            <a:ext cx="8683980" cy="1131120"/>
          </a:xfrm>
        </p:spPr>
        <p:txBody>
          <a:bodyPr>
            <a:noAutofit/>
          </a:bodyPr>
          <a:lstStyle/>
          <a:p>
            <a:r>
              <a:rPr lang="en-GB" sz="4000" b="1" dirty="0"/>
              <a:t>Food Sharing Activism in London:</a:t>
            </a:r>
            <a:endParaRPr lang="en-GB" sz="4000" dirty="0"/>
          </a:p>
        </p:txBody>
      </p:sp>
      <p:sp>
        <p:nvSpPr>
          <p:cNvPr id="3" name="Subtitle 2"/>
          <p:cNvSpPr>
            <a:spLocks noGrp="1"/>
          </p:cNvSpPr>
          <p:nvPr>
            <p:ph type="subTitle" idx="1"/>
          </p:nvPr>
        </p:nvSpPr>
        <p:spPr/>
        <p:txBody>
          <a:bodyPr>
            <a:normAutofit/>
          </a:bodyPr>
          <a:lstStyle/>
          <a:p>
            <a:endParaRPr lang="en-US" dirty="0"/>
          </a:p>
          <a:p>
            <a:endParaRPr lang="en-US" dirty="0"/>
          </a:p>
        </p:txBody>
      </p:sp>
      <p:sp>
        <p:nvSpPr>
          <p:cNvPr id="4" name="Text Placeholder 3"/>
          <p:cNvSpPr>
            <a:spLocks noGrp="1"/>
          </p:cNvSpPr>
          <p:nvPr>
            <p:ph type="body" sz="quarter" idx="13"/>
          </p:nvPr>
        </p:nvSpPr>
        <p:spPr>
          <a:xfrm>
            <a:off x="350049" y="5282208"/>
            <a:ext cx="6400800" cy="986694"/>
          </a:xfrm>
        </p:spPr>
        <p:txBody>
          <a:bodyPr/>
          <a:lstStyle/>
          <a:p>
            <a:r>
              <a:rPr lang="en-US" sz="1600" dirty="0" err="1"/>
              <a:t>Dr</a:t>
            </a:r>
            <a:r>
              <a:rPr lang="en-US" sz="1600" dirty="0"/>
              <a:t> Brigida Marovelli</a:t>
            </a:r>
          </a:p>
          <a:p>
            <a:r>
              <a:rPr lang="en-US" sz="1600" dirty="0"/>
              <a:t>Postdoctoral Research Fellow</a:t>
            </a:r>
          </a:p>
          <a:p>
            <a:r>
              <a:rPr lang="en-US" sz="1600" dirty="0"/>
              <a:t>Prof Anna Davies</a:t>
            </a:r>
          </a:p>
          <a:p>
            <a:r>
              <a:rPr lang="en-US" sz="1600" dirty="0"/>
              <a:t>PI SHARECITY www.sharecity.ie </a:t>
            </a:r>
            <a:r>
              <a:rPr lang="en-IE" sz="1600" dirty="0"/>
              <a:t>@</a:t>
            </a:r>
            <a:r>
              <a:rPr lang="en-IE" sz="1600" dirty="0" err="1"/>
              <a:t>ShareCityIre</a:t>
            </a:r>
            <a:endParaRPr lang="en-US" sz="1600" dirty="0"/>
          </a:p>
          <a:p>
            <a:endParaRPr lang="en-US"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0380" y="5567319"/>
            <a:ext cx="694831" cy="69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s://ec.europa.eu/programmes/horizon2020/sites/horizon2020/themes/h2020/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840" y="5567319"/>
            <a:ext cx="858743" cy="5941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0838" y="2567358"/>
            <a:ext cx="8370081" cy="1938992"/>
          </a:xfrm>
          <a:prstGeom prst="rect">
            <a:avLst/>
          </a:prstGeom>
        </p:spPr>
        <p:txBody>
          <a:bodyPr wrap="square">
            <a:spAutoFit/>
          </a:bodyPr>
          <a:lstStyle/>
          <a:p>
            <a:r>
              <a:rPr lang="en-GB" sz="4000" b="1" dirty="0">
                <a:solidFill>
                  <a:prstClr val="white"/>
                </a:solidFill>
                <a:latin typeface="Arial"/>
                <a:cs typeface="Arial"/>
              </a:rPr>
              <a:t>a preliminary reflection on collaborative participant observation</a:t>
            </a:r>
            <a:endParaRPr lang="en-GB" dirty="0"/>
          </a:p>
        </p:txBody>
      </p:sp>
    </p:spTree>
    <p:extLst>
      <p:ext uri="{BB962C8B-B14F-4D97-AF65-F5344CB8AC3E}">
        <p14:creationId xmlns:p14="http://schemas.microsoft.com/office/powerpoint/2010/main" val="311684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3154"/>
            <a:ext cx="2873217" cy="117482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7571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03975"/>
            <a:ext cx="9144000" cy="26540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999" y="3084394"/>
            <a:ext cx="4776296" cy="780083"/>
          </a:xfrm>
          <a:prstGeom prst="rect">
            <a:avLst/>
          </a:prstGeom>
        </p:spPr>
      </p:pic>
    </p:spTree>
    <p:extLst>
      <p:ext uri="{BB962C8B-B14F-4D97-AF65-F5344CB8AC3E}">
        <p14:creationId xmlns:p14="http://schemas.microsoft.com/office/powerpoint/2010/main" val="237659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245" y="-133067"/>
            <a:ext cx="6991067" cy="6991067"/>
          </a:xfrm>
          <a:prstGeom prst="rect">
            <a:avLst/>
          </a:prstGeom>
        </p:spPr>
      </p:pic>
    </p:spTree>
    <p:extLst>
      <p:ext uri="{BB962C8B-B14F-4D97-AF65-F5344CB8AC3E}">
        <p14:creationId xmlns:p14="http://schemas.microsoft.com/office/powerpoint/2010/main" val="492960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2" y="-164059"/>
            <a:ext cx="9186862" cy="292154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61263"/>
            <a:ext cx="9144000" cy="272535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00" y="2890238"/>
            <a:ext cx="5267325" cy="1438275"/>
          </a:xfrm>
          <a:prstGeom prst="rect">
            <a:avLst/>
          </a:prstGeom>
        </p:spPr>
      </p:pic>
    </p:spTree>
    <p:extLst>
      <p:ext uri="{BB962C8B-B14F-4D97-AF65-F5344CB8AC3E}">
        <p14:creationId xmlns:p14="http://schemas.microsoft.com/office/powerpoint/2010/main" val="541150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5" y="2357437"/>
            <a:ext cx="1905000" cy="21431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950" y="1762125"/>
            <a:ext cx="2857500" cy="33337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2357436"/>
            <a:ext cx="1905000" cy="2143125"/>
          </a:xfrm>
          <a:prstGeom prst="rect">
            <a:avLst/>
          </a:prstGeom>
        </p:spPr>
      </p:pic>
      <p:sp>
        <p:nvSpPr>
          <p:cNvPr id="6" name="Title 1"/>
          <p:cNvSpPr txBox="1">
            <a:spLocks/>
          </p:cNvSpPr>
          <p:nvPr/>
        </p:nvSpPr>
        <p:spPr>
          <a:xfrm>
            <a:off x="300367" y="527430"/>
            <a:ext cx="8715045" cy="615553"/>
          </a:xfrm>
          <a:prstGeom prst="rect">
            <a:avLst/>
          </a:prstGeom>
        </p:spPr>
        <p:txBody>
          <a:bodyPr wrap="square" lIns="0" tIns="0" rIns="0" bIns="0">
            <a:spAutoFit/>
          </a:bodyPr>
          <a:lstStyle>
            <a:lvl1pPr>
              <a:defRPr sz="4000" b="0" i="0">
                <a:solidFill>
                  <a:srgbClr val="00C1D4"/>
                </a:solidFill>
                <a:latin typeface="Arial"/>
                <a:ea typeface="+mj-ea"/>
                <a:cs typeface="Aria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IE" sz="3600" b="1" dirty="0">
                <a:solidFill>
                  <a:srgbClr val="00C1D5"/>
                </a:solidFill>
                <a:latin typeface="+mn-lt"/>
              </a:rPr>
              <a:t>Community</a:t>
            </a:r>
            <a:r>
              <a:rPr kumimoji="0" lang="en-IE" sz="4000" b="0" i="0" u="none" strike="noStrike" kern="0" cap="none" spc="0" normalizeH="0" baseline="0" noProof="0" dirty="0">
                <a:ln>
                  <a:noFill/>
                </a:ln>
                <a:solidFill>
                  <a:srgbClr val="00C1D4"/>
                </a:solidFill>
                <a:effectLst/>
                <a:uLnTx/>
                <a:uFillTx/>
                <a:latin typeface="Arial"/>
                <a:cs typeface="Arial"/>
              </a:rPr>
              <a:t> </a:t>
            </a:r>
            <a:r>
              <a:rPr lang="en-IE" sz="3600" b="1" dirty="0">
                <a:solidFill>
                  <a:srgbClr val="00C1D5"/>
                </a:solidFill>
                <a:latin typeface="+mn-lt"/>
              </a:rPr>
              <a:t>kitchens in South London</a:t>
            </a:r>
            <a:endParaRPr lang="en-GB" sz="3600" b="1" dirty="0">
              <a:solidFill>
                <a:srgbClr val="00C1D5"/>
              </a:solidFill>
              <a:latin typeface="+mn-lt"/>
            </a:endParaRPr>
          </a:p>
        </p:txBody>
      </p:sp>
    </p:spTree>
    <p:extLst>
      <p:ext uri="{BB962C8B-B14F-4D97-AF65-F5344CB8AC3E}">
        <p14:creationId xmlns:p14="http://schemas.microsoft.com/office/powerpoint/2010/main" val="3453926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0088"/>
            <a:ext cx="9144000" cy="326571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3517">
            <a:off x="-206103" y="3589729"/>
            <a:ext cx="10245171" cy="3550354"/>
          </a:xfrm>
          <a:prstGeom prst="rect">
            <a:avLst/>
          </a:prstGeom>
        </p:spPr>
      </p:pic>
    </p:spTree>
    <p:extLst>
      <p:ext uri="{BB962C8B-B14F-4D97-AF65-F5344CB8AC3E}">
        <p14:creationId xmlns:p14="http://schemas.microsoft.com/office/powerpoint/2010/main" val="1851454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548" y="-1321596"/>
            <a:ext cx="14630400" cy="9786941"/>
          </a:xfrm>
          <a:prstGeom prst="rect">
            <a:avLst/>
          </a:prstGeom>
        </p:spPr>
      </p:pic>
      <p:sp>
        <p:nvSpPr>
          <p:cNvPr id="3" name="TextBox 2"/>
          <p:cNvSpPr txBox="1"/>
          <p:nvPr/>
        </p:nvSpPr>
        <p:spPr>
          <a:xfrm>
            <a:off x="403936" y="7755048"/>
            <a:ext cx="10806989" cy="523220"/>
          </a:xfrm>
          <a:prstGeom prst="rect">
            <a:avLst/>
          </a:prstGeom>
          <a:gradFill>
            <a:gsLst>
              <a:gs pos="37000">
                <a:schemeClr val="accent5">
                  <a:lumMod val="75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sz="2800" dirty="0">
                <a:solidFill>
                  <a:schemeClr val="bg1"/>
                </a:solidFill>
              </a:rPr>
              <a:t>Ethnography as apprenticeship in my previous fieldwork experience</a:t>
            </a:r>
          </a:p>
        </p:txBody>
      </p:sp>
      <p:sp>
        <p:nvSpPr>
          <p:cNvPr id="4" name="Arrow: Left 3"/>
          <p:cNvSpPr/>
          <p:nvPr/>
        </p:nvSpPr>
        <p:spPr>
          <a:xfrm>
            <a:off x="8343898" y="4038599"/>
            <a:ext cx="2552701" cy="1019175"/>
          </a:xfrm>
          <a:prstGeom prst="leftArrow">
            <a:avLst/>
          </a:prstGeom>
          <a:gradFill>
            <a:gsLst>
              <a:gs pos="0">
                <a:schemeClr val="accent5">
                  <a:lumMod val="75000"/>
                </a:schemeClr>
              </a:gs>
              <a:gs pos="58000">
                <a:schemeClr val="accent1">
                  <a:tint val="50000"/>
                  <a:shade val="100000"/>
                  <a:satMod val="350000"/>
                  <a:alpha val="81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The ethnographer</a:t>
            </a:r>
          </a:p>
        </p:txBody>
      </p:sp>
    </p:spTree>
    <p:extLst>
      <p:ext uri="{BB962C8B-B14F-4D97-AF65-F5344CB8AC3E}">
        <p14:creationId xmlns:p14="http://schemas.microsoft.com/office/powerpoint/2010/main" val="1712602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
        <p:nvSpPr>
          <p:cNvPr id="2" name="TextBox 1"/>
          <p:cNvSpPr txBox="1"/>
          <p:nvPr/>
        </p:nvSpPr>
        <p:spPr>
          <a:xfrm>
            <a:off x="195944" y="457200"/>
            <a:ext cx="2090056" cy="2246769"/>
          </a:xfrm>
          <a:prstGeom prst="rect">
            <a:avLst/>
          </a:prstGeom>
          <a:noFill/>
        </p:spPr>
        <p:txBody>
          <a:bodyPr wrap="square" rtlCol="0">
            <a:spAutoFit/>
          </a:bodyPr>
          <a:lstStyle/>
          <a:p>
            <a:r>
              <a:rPr lang="en-GB" sz="2800" dirty="0">
                <a:solidFill>
                  <a:srgbClr val="00C1D5"/>
                </a:solidFill>
              </a:rPr>
              <a:t>Previous </a:t>
            </a:r>
          </a:p>
          <a:p>
            <a:r>
              <a:rPr lang="en-GB" sz="2800" dirty="0">
                <a:solidFill>
                  <a:srgbClr val="00C1D5"/>
                </a:solidFill>
              </a:rPr>
              <a:t>Experience as </a:t>
            </a:r>
          </a:p>
          <a:p>
            <a:r>
              <a:rPr lang="en-GB" sz="2800" dirty="0">
                <a:solidFill>
                  <a:srgbClr val="00C1D5"/>
                </a:solidFill>
              </a:rPr>
              <a:t>Food Waste Activist</a:t>
            </a:r>
          </a:p>
        </p:txBody>
      </p:sp>
      <p:sp>
        <p:nvSpPr>
          <p:cNvPr id="3" name="TextBox 2"/>
          <p:cNvSpPr txBox="1"/>
          <p:nvPr/>
        </p:nvSpPr>
        <p:spPr>
          <a:xfrm>
            <a:off x="130629" y="2897155"/>
            <a:ext cx="2267338" cy="1477328"/>
          </a:xfrm>
          <a:prstGeom prst="rect">
            <a:avLst/>
          </a:prstGeom>
          <a:noFill/>
        </p:spPr>
        <p:txBody>
          <a:bodyPr wrap="square" rtlCol="0">
            <a:spAutoFit/>
          </a:bodyPr>
          <a:lstStyle/>
          <a:p>
            <a:pPr marL="342900" indent="-342900">
              <a:buFont typeface="+mj-lt"/>
              <a:buAutoNum type="arabicPeriod"/>
            </a:pPr>
            <a:r>
              <a:rPr lang="en-GB" dirty="0"/>
              <a:t>Dinner Exchange London</a:t>
            </a:r>
          </a:p>
          <a:p>
            <a:pPr marL="342900" indent="-342900">
              <a:buFont typeface="+mj-lt"/>
              <a:buAutoNum type="arabicPeriod"/>
            </a:pPr>
            <a:r>
              <a:rPr lang="en-GB" dirty="0"/>
              <a:t>Disco Soups</a:t>
            </a:r>
          </a:p>
          <a:p>
            <a:pPr marL="342900" indent="-342900">
              <a:buFont typeface="+mj-lt"/>
              <a:buAutoNum type="arabicPeriod"/>
            </a:pPr>
            <a:r>
              <a:rPr lang="en-GB" dirty="0"/>
              <a:t>Feeding the 5000 Milan</a:t>
            </a:r>
          </a:p>
        </p:txBody>
      </p:sp>
    </p:spTree>
    <p:extLst>
      <p:ext uri="{BB962C8B-B14F-4D97-AF65-F5344CB8AC3E}">
        <p14:creationId xmlns:p14="http://schemas.microsoft.com/office/powerpoint/2010/main" val="287989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061" y="1394266"/>
            <a:ext cx="8372475" cy="1107996"/>
          </a:xfrm>
          <a:prstGeom prst="rect">
            <a:avLst/>
          </a:prstGeom>
        </p:spPr>
        <p:txBody>
          <a:bodyPr wrap="square">
            <a:spAutoFit/>
          </a:bodyPr>
          <a:lstStyle/>
          <a:p>
            <a:r>
              <a:rPr lang="en-IE" sz="1600" dirty="0"/>
              <a:t>“The last thing a chef wants in a line cook is an innovator, somebody with ideas of his own who is going to mess around with the chef's recipes and presentations. Chefs require blind, near-fanatical loyalty, a strong back and an automaton-like consistency of execution under battlefield conditions” </a:t>
            </a:r>
          </a:p>
          <a:p>
            <a:r>
              <a:rPr lang="en-IE" sz="1600" dirty="0"/>
              <a:t>Anthony </a:t>
            </a:r>
            <a:r>
              <a:rPr lang="en-IE" sz="1600" dirty="0" err="1"/>
              <a:t>Bourdain</a:t>
            </a:r>
            <a:r>
              <a:rPr lang="en-IE" sz="1600" dirty="0"/>
              <a:t>, </a:t>
            </a:r>
            <a:r>
              <a:rPr lang="en-IE" sz="1600" i="1" dirty="0"/>
              <a:t>Kitchen Confidential: Adventures in the Culinary Underbelly</a:t>
            </a:r>
            <a:endParaRPr lang="en-GB" sz="1600"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061" y="2667203"/>
            <a:ext cx="4514850" cy="3386138"/>
          </a:xfrm>
          <a:prstGeom prst="rect">
            <a:avLst/>
          </a:prstGeom>
        </p:spPr>
      </p:pic>
      <p:sp>
        <p:nvSpPr>
          <p:cNvPr id="5" name="TextBox 4"/>
          <p:cNvSpPr txBox="1"/>
          <p:nvPr/>
        </p:nvSpPr>
        <p:spPr>
          <a:xfrm>
            <a:off x="5073230" y="2929111"/>
            <a:ext cx="3713583" cy="3139321"/>
          </a:xfrm>
          <a:prstGeom prst="rect">
            <a:avLst/>
          </a:prstGeom>
          <a:noFill/>
        </p:spPr>
        <p:txBody>
          <a:bodyPr wrap="square" rtlCol="0">
            <a:spAutoFit/>
          </a:bodyPr>
          <a:lstStyle/>
          <a:p>
            <a:r>
              <a:rPr lang="en-GB" dirty="0"/>
              <a:t>This definition of a line cook has nothing in common with cooking surplus. </a:t>
            </a:r>
          </a:p>
          <a:p>
            <a:endParaRPr lang="en-GB" dirty="0"/>
          </a:p>
          <a:p>
            <a:r>
              <a:rPr lang="en-GB" dirty="0"/>
              <a:t>Cooking surplus requires:</a:t>
            </a:r>
          </a:p>
          <a:p>
            <a:pPr marL="285750" indent="-285750">
              <a:buFont typeface="Arial" panose="020B0604020202020204" pitchFamily="34" charset="0"/>
              <a:buChar char="•"/>
            </a:pPr>
            <a:r>
              <a:rPr lang="en-GB" dirty="0"/>
              <a:t>Creativity</a:t>
            </a:r>
          </a:p>
          <a:p>
            <a:pPr marL="285750" indent="-285750">
              <a:buFont typeface="Arial" panose="020B0604020202020204" pitchFamily="34" charset="0"/>
              <a:buChar char="•"/>
            </a:pPr>
            <a:r>
              <a:rPr lang="en-GB" dirty="0"/>
              <a:t>Flexibility</a:t>
            </a:r>
          </a:p>
          <a:p>
            <a:pPr marL="285750" indent="-285750">
              <a:buFont typeface="Arial" panose="020B0604020202020204" pitchFamily="34" charset="0"/>
              <a:buChar char="•"/>
            </a:pPr>
            <a:r>
              <a:rPr lang="en-GB" dirty="0"/>
              <a:t>Imagination </a:t>
            </a:r>
          </a:p>
          <a:p>
            <a:pPr marL="285750" indent="-285750">
              <a:buFont typeface="Arial" panose="020B0604020202020204" pitchFamily="34" charset="0"/>
              <a:buChar char="•"/>
            </a:pPr>
            <a:r>
              <a:rPr lang="en-GB" dirty="0"/>
              <a:t>The willingness to improvise with the belief that “”what you have is what you need</a:t>
            </a:r>
          </a:p>
        </p:txBody>
      </p:sp>
      <p:sp>
        <p:nvSpPr>
          <p:cNvPr id="6" name="Rectangle 5"/>
          <p:cNvSpPr/>
          <p:nvPr/>
        </p:nvSpPr>
        <p:spPr>
          <a:xfrm>
            <a:off x="695499" y="644550"/>
            <a:ext cx="7711598" cy="584775"/>
          </a:xfrm>
          <a:prstGeom prst="rect">
            <a:avLst/>
          </a:prstGeom>
        </p:spPr>
        <p:txBody>
          <a:bodyPr wrap="none">
            <a:spAutoFit/>
          </a:bodyPr>
          <a:lstStyle/>
          <a:p>
            <a:r>
              <a:rPr lang="en-IE" sz="3200" b="1" dirty="0">
                <a:solidFill>
                  <a:srgbClr val="00C1D5"/>
                </a:solidFill>
              </a:rPr>
              <a:t>Cooking surplus food in community kitchens</a:t>
            </a:r>
            <a:endParaRPr lang="en-GB" sz="3200" dirty="0"/>
          </a:p>
        </p:txBody>
      </p:sp>
    </p:spTree>
    <p:extLst>
      <p:ext uri="{BB962C8B-B14F-4D97-AF65-F5344CB8AC3E}">
        <p14:creationId xmlns:p14="http://schemas.microsoft.com/office/powerpoint/2010/main" val="469831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0367" y="527430"/>
            <a:ext cx="8715045" cy="553998"/>
          </a:xfrm>
          <a:prstGeom prst="rect">
            <a:avLst/>
          </a:prstGeom>
        </p:spPr>
        <p:txBody>
          <a:bodyPr wrap="square" lIns="0" tIns="0" rIns="0" bIns="0">
            <a:spAutoFit/>
          </a:bodyPr>
          <a:lstStyle>
            <a:lvl1pPr>
              <a:defRPr sz="4000" b="0" i="0">
                <a:solidFill>
                  <a:srgbClr val="00C1D4"/>
                </a:solidFill>
                <a:latin typeface="Arial"/>
                <a:ea typeface="+mj-ea"/>
                <a:cs typeface="Aria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IE" sz="3600" b="1" dirty="0">
                <a:solidFill>
                  <a:srgbClr val="00C1D5"/>
                </a:solidFill>
                <a:latin typeface="+mn-lt"/>
              </a:rPr>
              <a:t>Why collaborative participant observation?</a:t>
            </a:r>
            <a:endParaRPr lang="en-GB" sz="3600" b="1" dirty="0">
              <a:solidFill>
                <a:srgbClr val="00C1D5"/>
              </a:solidFill>
              <a:latin typeface="+mn-lt"/>
            </a:endParaRPr>
          </a:p>
        </p:txBody>
      </p:sp>
      <p:sp>
        <p:nvSpPr>
          <p:cNvPr id="3" name="Rectangle 2"/>
          <p:cNvSpPr/>
          <p:nvPr/>
        </p:nvSpPr>
        <p:spPr>
          <a:xfrm>
            <a:off x="4377127" y="2107048"/>
            <a:ext cx="4366823" cy="3539430"/>
          </a:xfrm>
          <a:prstGeom prst="rect">
            <a:avLst/>
          </a:prstGeom>
        </p:spPr>
        <p:txBody>
          <a:bodyPr wrap="square">
            <a:spAutoFit/>
          </a:bodyPr>
          <a:lstStyle/>
          <a:p>
            <a:r>
              <a:rPr lang="en-IE" sz="3200" dirty="0"/>
              <a:t>“Collaborative participation presupposes an endeavour of transformation” </a:t>
            </a:r>
          </a:p>
          <a:p>
            <a:r>
              <a:rPr lang="en-IE" sz="3200" dirty="0"/>
              <a:t>(</a:t>
            </a:r>
            <a:r>
              <a:rPr lang="en-IE" sz="3200" dirty="0" err="1"/>
              <a:t>Rabinow</a:t>
            </a:r>
            <a:r>
              <a:rPr lang="en-IE" sz="3200" dirty="0"/>
              <a:t> and </a:t>
            </a:r>
            <a:r>
              <a:rPr lang="en-IE" sz="3200" dirty="0" err="1"/>
              <a:t>Stavrianakis</a:t>
            </a:r>
            <a:r>
              <a:rPr lang="en-IE" sz="3200" dirty="0"/>
              <a:t> 2013, 33). </a:t>
            </a:r>
            <a:endParaRPr lang="en-GB" sz="32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000" r="371" b="17083"/>
          <a:stretch/>
        </p:blipFill>
        <p:spPr>
          <a:xfrm>
            <a:off x="300367" y="2107048"/>
            <a:ext cx="3843338" cy="3629025"/>
          </a:xfrm>
          <a:prstGeom prst="rect">
            <a:avLst/>
          </a:prstGeom>
        </p:spPr>
      </p:pic>
    </p:spTree>
    <p:extLst>
      <p:ext uri="{BB962C8B-B14F-4D97-AF65-F5344CB8AC3E}">
        <p14:creationId xmlns:p14="http://schemas.microsoft.com/office/powerpoint/2010/main" val="1420943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67" y="2212643"/>
            <a:ext cx="5714999" cy="3214687"/>
          </a:xfrm>
          <a:prstGeom prst="rect">
            <a:avLst/>
          </a:prstGeom>
        </p:spPr>
      </p:pic>
      <p:sp>
        <p:nvSpPr>
          <p:cNvPr id="3" name="Title 1"/>
          <p:cNvSpPr txBox="1">
            <a:spLocks/>
          </p:cNvSpPr>
          <p:nvPr/>
        </p:nvSpPr>
        <p:spPr>
          <a:xfrm>
            <a:off x="300367" y="527430"/>
            <a:ext cx="8715045" cy="615553"/>
          </a:xfrm>
          <a:prstGeom prst="rect">
            <a:avLst/>
          </a:prstGeom>
        </p:spPr>
        <p:txBody>
          <a:bodyPr wrap="square" lIns="0" tIns="0" rIns="0" bIns="0">
            <a:spAutoFit/>
          </a:bodyPr>
          <a:lstStyle>
            <a:lvl1pPr>
              <a:defRPr sz="4000" b="0" i="0">
                <a:solidFill>
                  <a:srgbClr val="00C1D4"/>
                </a:solidFill>
                <a:latin typeface="Arial"/>
                <a:ea typeface="+mj-ea"/>
                <a:cs typeface="Arial"/>
              </a:defRPr>
            </a:lvl1pPr>
          </a:lstStyle>
          <a:p>
            <a:pPr defTabSz="914400">
              <a:defRPr/>
            </a:pPr>
            <a:r>
              <a:rPr lang="en-IE" b="1" dirty="0">
                <a:solidFill>
                  <a:srgbClr val="00C1D5"/>
                </a:solidFill>
                <a:latin typeface="+mn-lt"/>
              </a:rPr>
              <a:t>Making our hands dirty</a:t>
            </a:r>
            <a:r>
              <a:rPr lang="en-GB" b="1" dirty="0">
                <a:solidFill>
                  <a:srgbClr val="00C1D5"/>
                </a:solidFill>
                <a:latin typeface="+mn-lt"/>
              </a:rPr>
              <a:t>: </a:t>
            </a:r>
            <a:r>
              <a:rPr lang="en-IE" b="1" dirty="0">
                <a:solidFill>
                  <a:srgbClr val="00C1D5"/>
                </a:solidFill>
                <a:latin typeface="+mn-lt"/>
                <a:ea typeface="+mn-ea"/>
                <a:cs typeface="+mn-cs"/>
              </a:rPr>
              <a:t>Implications</a:t>
            </a:r>
            <a:endParaRPr lang="en-GB" b="1" dirty="0">
              <a:solidFill>
                <a:srgbClr val="00C1D5"/>
              </a:solidFill>
              <a:latin typeface="+mn-lt"/>
              <a:ea typeface="+mn-ea"/>
              <a:cs typeface="+mn-cs"/>
            </a:endParaRPr>
          </a:p>
        </p:txBody>
      </p:sp>
      <p:sp>
        <p:nvSpPr>
          <p:cNvPr id="5" name="TextBox 4"/>
          <p:cNvSpPr txBox="1"/>
          <p:nvPr/>
        </p:nvSpPr>
        <p:spPr>
          <a:xfrm>
            <a:off x="6096328" y="2296492"/>
            <a:ext cx="2919084" cy="3046988"/>
          </a:xfrm>
          <a:prstGeom prst="rect">
            <a:avLst/>
          </a:prstGeom>
          <a:noFill/>
        </p:spPr>
        <p:txBody>
          <a:bodyPr wrap="square" rtlCol="0">
            <a:spAutoFit/>
          </a:bodyPr>
          <a:lstStyle/>
          <a:p>
            <a:pPr marL="285750" indent="-285750">
              <a:buFont typeface="Arial" panose="020B0604020202020204" pitchFamily="34" charset="0"/>
              <a:buChar char="•"/>
            </a:pPr>
            <a:r>
              <a:rPr lang="en-IE" sz="3200" dirty="0">
                <a:solidFill>
                  <a:srgbClr val="00C1D5"/>
                </a:solidFill>
                <a:cs typeface="Arial"/>
              </a:rPr>
              <a:t>Ethical concerns</a:t>
            </a:r>
          </a:p>
          <a:p>
            <a:pPr marL="285750" indent="-285750">
              <a:buFont typeface="Arial" panose="020B0604020202020204" pitchFamily="34" charset="0"/>
              <a:buChar char="•"/>
            </a:pPr>
            <a:r>
              <a:rPr lang="en-IE" sz="3200" dirty="0">
                <a:solidFill>
                  <a:srgbClr val="00C1D5"/>
                </a:solidFill>
                <a:cs typeface="Arial"/>
              </a:rPr>
              <a:t>Critical distance</a:t>
            </a:r>
          </a:p>
          <a:p>
            <a:pPr marL="285750" indent="-285750">
              <a:buFont typeface="Arial" panose="020B0604020202020204" pitchFamily="34" charset="0"/>
              <a:buChar char="•"/>
            </a:pPr>
            <a:r>
              <a:rPr lang="en-IE" sz="3200" dirty="0">
                <a:solidFill>
                  <a:srgbClr val="00C1D5"/>
                </a:solidFill>
                <a:cs typeface="Arial"/>
              </a:rPr>
              <a:t>Positionality</a:t>
            </a:r>
          </a:p>
          <a:p>
            <a:pPr marL="285750" indent="-285750">
              <a:buFont typeface="Arial" panose="020B0604020202020204" pitchFamily="34" charset="0"/>
              <a:buChar char="•"/>
            </a:pPr>
            <a:r>
              <a:rPr lang="en-IE" sz="3200" dirty="0">
                <a:solidFill>
                  <a:srgbClr val="00C1D5"/>
                </a:solidFill>
                <a:cs typeface="Arial"/>
              </a:rPr>
              <a:t>Accountability</a:t>
            </a:r>
            <a:endParaRPr lang="en-GB" sz="3200" dirty="0">
              <a:solidFill>
                <a:srgbClr val="00C1D5"/>
              </a:solidFill>
              <a:cs typeface="Arial"/>
            </a:endParaRPr>
          </a:p>
        </p:txBody>
      </p:sp>
    </p:spTree>
    <p:extLst>
      <p:ext uri="{BB962C8B-B14F-4D97-AF65-F5344CB8AC3E}">
        <p14:creationId xmlns:p14="http://schemas.microsoft.com/office/powerpoint/2010/main" val="249682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049" y="569139"/>
            <a:ext cx="8441867" cy="553998"/>
          </a:xfrm>
        </p:spPr>
        <p:txBody>
          <a:bodyPr wrap="square" lIns="0" tIns="0" rIns="0" bIns="0">
            <a:spAutoFit/>
          </a:bodyPr>
          <a:lstStyle/>
          <a:p>
            <a:pPr defTabSz="914400">
              <a:spcBef>
                <a:spcPts val="0"/>
              </a:spcBef>
            </a:pPr>
            <a:r>
              <a:rPr lang="en-IE" sz="3600" b="1" dirty="0">
                <a:latin typeface="+mn-lt"/>
              </a:rPr>
              <a:t>Outline</a:t>
            </a:r>
            <a:endParaRPr lang="en-GB" sz="3600" b="1" dirty="0">
              <a:latin typeface="+mn-lt"/>
            </a:endParaRPr>
          </a:p>
        </p:txBody>
      </p:sp>
      <p:sp>
        <p:nvSpPr>
          <p:cNvPr id="3" name="Content Placeholder 2"/>
          <p:cNvSpPr>
            <a:spLocks noGrp="1"/>
          </p:cNvSpPr>
          <p:nvPr>
            <p:ph idx="1"/>
          </p:nvPr>
        </p:nvSpPr>
        <p:spPr/>
        <p:txBody>
          <a:bodyPr/>
          <a:lstStyle/>
          <a:p>
            <a:r>
              <a:rPr lang="en-IE" dirty="0"/>
              <a:t>Introducing SHARECITY research project</a:t>
            </a:r>
          </a:p>
          <a:p>
            <a:r>
              <a:rPr lang="en-IE" dirty="0"/>
              <a:t>Case studies in London</a:t>
            </a:r>
          </a:p>
          <a:p>
            <a:r>
              <a:rPr lang="en-IE" dirty="0"/>
              <a:t>Preliminary reflection on collaborative participant observation</a:t>
            </a:r>
          </a:p>
          <a:p>
            <a:r>
              <a:rPr lang="en-IE" dirty="0"/>
              <a:t>Implications and challenges</a:t>
            </a:r>
          </a:p>
          <a:p>
            <a:r>
              <a:rPr lang="en-IE" dirty="0"/>
              <a:t>Final remarks</a:t>
            </a:r>
          </a:p>
          <a:p>
            <a:endParaRPr lang="en-GB" dirty="0"/>
          </a:p>
        </p:txBody>
      </p:sp>
    </p:spTree>
    <p:extLst>
      <p:ext uri="{BB962C8B-B14F-4D97-AF65-F5344CB8AC3E}">
        <p14:creationId xmlns:p14="http://schemas.microsoft.com/office/powerpoint/2010/main" val="542108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6953" y="2347436"/>
            <a:ext cx="5686425" cy="2308324"/>
          </a:xfrm>
          <a:prstGeom prst="rect">
            <a:avLst/>
          </a:prstGeom>
        </p:spPr>
        <p:txBody>
          <a:bodyPr wrap="square">
            <a:spAutoFit/>
          </a:bodyPr>
          <a:lstStyle/>
          <a:p>
            <a:r>
              <a:rPr lang="en-GB" sz="2400" dirty="0">
                <a:latin typeface="Calibri" panose="020F0502020204030204" pitchFamily="34" charset="0"/>
                <a:ea typeface="Calibri" panose="020F0502020204030204" pitchFamily="34" charset="0"/>
                <a:cs typeface="Arial" panose="020B0604020202020204" pitchFamily="34" charset="0"/>
              </a:rPr>
              <a:t>How do we produce work that is “meaningful to the community organizations and struggles with which they work“ </a:t>
            </a:r>
            <a:r>
              <a:rPr lang="en-GB" sz="2400" dirty="0"/>
              <a:t>while meeting academic standards?</a:t>
            </a:r>
          </a:p>
          <a:p>
            <a:r>
              <a:rPr lang="en-GB" sz="2400" dirty="0">
                <a:latin typeface="Calibri" panose="020F0502020204030204" pitchFamily="34" charset="0"/>
                <a:ea typeface="Calibri" panose="020F0502020204030204" pitchFamily="34" charset="0"/>
                <a:cs typeface="Arial" panose="020B0604020202020204" pitchFamily="34" charset="0"/>
              </a:rPr>
              <a:t>(</a:t>
            </a:r>
            <a:r>
              <a:rPr lang="en-GB" sz="2400" dirty="0" err="1">
                <a:latin typeface="Calibri" panose="020F0502020204030204" pitchFamily="34" charset="0"/>
                <a:ea typeface="Calibri" panose="020F0502020204030204" pitchFamily="34" charset="0"/>
                <a:cs typeface="Arial" panose="020B0604020202020204" pitchFamily="34" charset="0"/>
              </a:rPr>
              <a:t>Urla</a:t>
            </a:r>
            <a:r>
              <a:rPr lang="en-GB" sz="2400" dirty="0">
                <a:latin typeface="Calibri" panose="020F0502020204030204" pitchFamily="34" charset="0"/>
                <a:ea typeface="Calibri" panose="020F0502020204030204" pitchFamily="34" charset="0"/>
                <a:cs typeface="Arial" panose="020B0604020202020204" pitchFamily="34" charset="0"/>
              </a:rPr>
              <a:t> &amp; </a:t>
            </a:r>
            <a:r>
              <a:rPr lang="en-GB" sz="2400" dirty="0" err="1"/>
              <a:t>Helepololei</a:t>
            </a:r>
            <a:r>
              <a:rPr lang="en-GB" sz="2400" dirty="0"/>
              <a:t> 2014:446)</a:t>
            </a:r>
            <a:endParaRPr lang="en-GB" sz="2400" dirty="0"/>
          </a:p>
          <a:p>
            <a:endParaRPr lang="en-GB" sz="2400" dirty="0"/>
          </a:p>
        </p:txBody>
      </p:sp>
      <p:sp>
        <p:nvSpPr>
          <p:cNvPr id="4" name="Rectangle 3"/>
          <p:cNvSpPr/>
          <p:nvPr/>
        </p:nvSpPr>
        <p:spPr>
          <a:xfrm>
            <a:off x="438507" y="472559"/>
            <a:ext cx="2696892" cy="769441"/>
          </a:xfrm>
          <a:prstGeom prst="rect">
            <a:avLst/>
          </a:prstGeom>
        </p:spPr>
        <p:txBody>
          <a:bodyPr wrap="none">
            <a:spAutoFit/>
          </a:bodyPr>
          <a:lstStyle/>
          <a:p>
            <a:pPr lvl="0" defTabSz="914400">
              <a:defRPr/>
            </a:pPr>
            <a:r>
              <a:rPr lang="en-IE" sz="4400" b="1" dirty="0">
                <a:solidFill>
                  <a:srgbClr val="00C1D5"/>
                </a:solidFill>
              </a:rPr>
              <a:t>Challenges</a:t>
            </a:r>
            <a:endParaRPr lang="en-GB" sz="4400" b="1" dirty="0">
              <a:solidFill>
                <a:srgbClr val="00C1D5"/>
              </a:solidFill>
            </a:endParaRPr>
          </a:p>
        </p:txBody>
      </p:sp>
    </p:spTree>
    <p:extLst>
      <p:ext uri="{BB962C8B-B14F-4D97-AF65-F5344CB8AC3E}">
        <p14:creationId xmlns:p14="http://schemas.microsoft.com/office/powerpoint/2010/main" val="1306953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57338"/>
            <a:ext cx="8072438" cy="4355423"/>
          </a:xfrm>
          <a:prstGeom prst="rect">
            <a:avLst/>
          </a:prstGeom>
        </p:spPr>
        <p:txBody>
          <a:bodyPr wrap="square">
            <a:sp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Arial" panose="020B0604020202020204" pitchFamily="34" charset="0"/>
              </a:rPr>
              <a:t>"Ethnology is like fishing; all you need is a net to swing, and you can be sure that you'll catch something. Marcel </a:t>
            </a:r>
            <a:r>
              <a:rPr lang="en-GB" dirty="0" err="1">
                <a:latin typeface="Calibri" panose="020F0502020204030204" pitchFamily="34" charset="0"/>
                <a:ea typeface="Calibri" panose="020F0502020204030204" pitchFamily="34" charset="0"/>
                <a:cs typeface="Arial" panose="020B0604020202020204" pitchFamily="34" charset="0"/>
              </a:rPr>
              <a:t>Mauss</a:t>
            </a:r>
            <a:r>
              <a:rPr lang="en-GB" dirty="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endParaRPr lang="en-GB"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dirty="0" err="1">
                <a:latin typeface="Calibri" panose="020F0502020204030204" pitchFamily="34" charset="0"/>
                <a:ea typeface="Calibri" panose="020F0502020204030204" pitchFamily="34" charset="0"/>
                <a:cs typeface="Arial" panose="020B0604020202020204" pitchFamily="34" charset="0"/>
              </a:rPr>
              <a:t>Mauss</a:t>
            </a:r>
            <a:r>
              <a:rPr lang="en-GB" dirty="0">
                <a:latin typeface="Calibri" panose="020F0502020204030204" pitchFamily="34" charset="0"/>
                <a:ea typeface="Calibri" panose="020F0502020204030204" pitchFamily="34" charset="0"/>
                <a:cs typeface="Arial" panose="020B0604020202020204" pitchFamily="34" charset="0"/>
              </a:rPr>
              <a:t>' words capture something of the open-endedness and possibilities for surprise that anthropological research usually raises. They identify one of the great intellectual pleasures of the fieldwork experience, as well as one of the great methodological strengths of the anthropological tradition. But </a:t>
            </a:r>
            <a:r>
              <a:rPr lang="en-GB" dirty="0" err="1">
                <a:latin typeface="Calibri" panose="020F0502020204030204" pitchFamily="34" charset="0"/>
                <a:ea typeface="Calibri" panose="020F0502020204030204" pitchFamily="34" charset="0"/>
                <a:cs typeface="Arial" panose="020B0604020202020204" pitchFamily="34" charset="0"/>
              </a:rPr>
              <a:t>Mauss</a:t>
            </a:r>
            <a:r>
              <a:rPr lang="en-GB" dirty="0">
                <a:latin typeface="Calibri" panose="020F0502020204030204" pitchFamily="34" charset="0"/>
                <a:ea typeface="Calibri" panose="020F0502020204030204" pitchFamily="34" charset="0"/>
                <a:cs typeface="Arial" panose="020B0604020202020204" pitchFamily="34" charset="0"/>
              </a:rPr>
              <a:t>' observation also, I have come to appreciate, implies an absence of control that may not be so pleasurable. </a:t>
            </a:r>
          </a:p>
          <a:p>
            <a:pPr>
              <a:lnSpc>
                <a:spcPct val="107000"/>
              </a:lnSpc>
              <a:spcAft>
                <a:spcPts val="800"/>
              </a:spcAft>
            </a:pPr>
            <a:endParaRPr lang="en-GB"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Arial" panose="020B0604020202020204" pitchFamily="34" charset="0"/>
              </a:rPr>
              <a:t>The researcher is not in charge and cannot choose what strange and terrible creature may turn up in the net. And when it comes time to inspect the haul, it is not always so clear: did you catch it, or did it catch you? "  Ferguson (1999, 17-18)</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p:cNvSpPr/>
          <p:nvPr/>
        </p:nvSpPr>
        <p:spPr>
          <a:xfrm>
            <a:off x="457200" y="486818"/>
            <a:ext cx="7364901" cy="769441"/>
          </a:xfrm>
          <a:prstGeom prst="rect">
            <a:avLst/>
          </a:prstGeom>
        </p:spPr>
        <p:txBody>
          <a:bodyPr wrap="none">
            <a:spAutoFit/>
          </a:bodyPr>
          <a:lstStyle/>
          <a:p>
            <a:pPr lvl="0" defTabSz="914400">
              <a:defRPr/>
            </a:pPr>
            <a:r>
              <a:rPr lang="en-IE" sz="4400" b="1" dirty="0">
                <a:solidFill>
                  <a:srgbClr val="00C1D5"/>
                </a:solidFill>
              </a:rPr>
              <a:t>Final thoughts on ethnography</a:t>
            </a:r>
            <a:endParaRPr lang="en-GB" sz="4400" b="1" dirty="0">
              <a:solidFill>
                <a:srgbClr val="00C1D5"/>
              </a:solidFill>
            </a:endParaRPr>
          </a:p>
        </p:txBody>
      </p:sp>
    </p:spTree>
    <p:extLst>
      <p:ext uri="{BB962C8B-B14F-4D97-AF65-F5344CB8AC3E}">
        <p14:creationId xmlns:p14="http://schemas.microsoft.com/office/powerpoint/2010/main" val="4116425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049" y="1588133"/>
            <a:ext cx="8683980" cy="958816"/>
          </a:xfrm>
        </p:spPr>
        <p:txBody>
          <a:bodyPr>
            <a:noAutofit/>
          </a:bodyPr>
          <a:lstStyle/>
          <a:p>
            <a:pPr algn="ctr"/>
            <a:r>
              <a:rPr lang="en-IE" dirty="0"/>
              <a:t>Thank you!</a:t>
            </a:r>
            <a:br>
              <a:rPr lang="en-IE" sz="2400" dirty="0">
                <a:solidFill>
                  <a:srgbClr val="00C1D5"/>
                </a:solidFill>
                <a:ea typeface="+mn-ea"/>
              </a:rPr>
            </a:br>
            <a:br>
              <a:rPr lang="en-IE" sz="2400" dirty="0">
                <a:solidFill>
                  <a:srgbClr val="00C1D5"/>
                </a:solidFill>
                <a:ea typeface="+mn-ea"/>
              </a:rPr>
            </a:br>
            <a:endParaRPr lang="en-GB" sz="2400" dirty="0">
              <a:solidFill>
                <a:srgbClr val="00C1D5"/>
              </a:solidFill>
              <a:ea typeface="+mn-ea"/>
            </a:endParaRPr>
          </a:p>
        </p:txBody>
      </p:sp>
      <p:sp>
        <p:nvSpPr>
          <p:cNvPr id="4" name="Text Placeholder 3"/>
          <p:cNvSpPr>
            <a:spLocks noGrp="1"/>
          </p:cNvSpPr>
          <p:nvPr>
            <p:ph type="body" sz="quarter" idx="13"/>
          </p:nvPr>
        </p:nvSpPr>
        <p:spPr>
          <a:xfrm>
            <a:off x="350049" y="5282208"/>
            <a:ext cx="6400800" cy="986694"/>
          </a:xfrm>
        </p:spPr>
        <p:txBody>
          <a:bodyPr/>
          <a:lstStyle/>
          <a:p>
            <a:r>
              <a:rPr lang="en-US" sz="1600" dirty="0"/>
              <a:t>Prof Anna Davies</a:t>
            </a:r>
          </a:p>
          <a:p>
            <a:r>
              <a:rPr lang="en-US" sz="1600" dirty="0"/>
              <a:t>PI SHARECITY</a:t>
            </a:r>
          </a:p>
          <a:p>
            <a:r>
              <a:rPr lang="en-US" sz="1600" dirty="0"/>
              <a:t>www.sharecity.ie </a:t>
            </a:r>
          </a:p>
          <a:p>
            <a:r>
              <a:rPr lang="en-IE" sz="1600" dirty="0"/>
              <a:t>@</a:t>
            </a:r>
            <a:r>
              <a:rPr lang="en-IE" sz="1600" dirty="0" err="1"/>
              <a:t>ShareCityIre</a:t>
            </a:r>
            <a:endParaRPr lang="en-US" sz="1600" dirty="0"/>
          </a:p>
          <a:p>
            <a:endParaRPr lang="en-US"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0380" y="5567319"/>
            <a:ext cx="694831" cy="69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s://ec.europa.eu/programmes/horizon2020/sites/horizon2020/themes/h2020/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840" y="5567319"/>
            <a:ext cx="858743" cy="5941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0049" y="2072869"/>
            <a:ext cx="5532490" cy="3016210"/>
          </a:xfrm>
          <a:prstGeom prst="rect">
            <a:avLst/>
          </a:prstGeom>
        </p:spPr>
        <p:txBody>
          <a:bodyPr wrap="square">
            <a:spAutoFit/>
          </a:bodyPr>
          <a:lstStyle/>
          <a:p>
            <a:r>
              <a:rPr lang="en-US" sz="2400" dirty="0" err="1">
                <a:solidFill>
                  <a:schemeClr val="bg1"/>
                </a:solidFill>
              </a:rPr>
              <a:t>Dr</a:t>
            </a:r>
            <a:r>
              <a:rPr lang="en-US" sz="2400" dirty="0">
                <a:solidFill>
                  <a:schemeClr val="bg1"/>
                </a:solidFill>
              </a:rPr>
              <a:t> Brigida Marovelli</a:t>
            </a:r>
          </a:p>
          <a:p>
            <a:r>
              <a:rPr lang="en-US" sz="2200" dirty="0">
                <a:solidFill>
                  <a:schemeClr val="bg1"/>
                </a:solidFill>
              </a:rPr>
              <a:t>marovelb@tcd.ie</a:t>
            </a:r>
          </a:p>
          <a:p>
            <a:r>
              <a:rPr lang="en-US" sz="2200" dirty="0">
                <a:solidFill>
                  <a:schemeClr val="bg1"/>
                </a:solidFill>
              </a:rPr>
              <a:t>@</a:t>
            </a:r>
            <a:r>
              <a:rPr lang="en-US" sz="2200" dirty="0" err="1">
                <a:solidFill>
                  <a:schemeClr val="bg1"/>
                </a:solidFill>
              </a:rPr>
              <a:t>CulinaryActive</a:t>
            </a:r>
            <a:endParaRPr lang="en-US" sz="2200" dirty="0">
              <a:solidFill>
                <a:schemeClr val="bg1"/>
              </a:solidFill>
            </a:endParaRPr>
          </a:p>
          <a:p>
            <a:br>
              <a:rPr lang="en-US" dirty="0"/>
            </a:br>
            <a:r>
              <a:rPr lang="en-IE" dirty="0">
                <a:solidFill>
                  <a:srgbClr val="00C1D5"/>
                </a:solidFill>
              </a:rPr>
              <a:t>Postdoctoral Fellow - SHARECITY</a:t>
            </a:r>
            <a:br>
              <a:rPr lang="en-IE" dirty="0">
                <a:solidFill>
                  <a:srgbClr val="00C1D5"/>
                </a:solidFill>
              </a:rPr>
            </a:br>
            <a:r>
              <a:rPr lang="en-IE" dirty="0">
                <a:solidFill>
                  <a:srgbClr val="00C1D5"/>
                </a:solidFill>
              </a:rPr>
              <a:t>School of Geography -Trinity College Dublin</a:t>
            </a:r>
            <a:br>
              <a:rPr lang="en-IE" dirty="0">
                <a:solidFill>
                  <a:srgbClr val="00C1D5"/>
                </a:solidFill>
              </a:rPr>
            </a:br>
            <a:br>
              <a:rPr lang="en-IE" sz="3200" dirty="0"/>
            </a:br>
            <a:r>
              <a:rPr lang="en-IE" dirty="0">
                <a:solidFill>
                  <a:srgbClr val="00C1D5"/>
                </a:solidFill>
              </a:rPr>
              <a:t>Honorary Visiting Fellow</a:t>
            </a:r>
            <a:br>
              <a:rPr lang="en-IE" dirty="0">
                <a:solidFill>
                  <a:srgbClr val="00C1D5"/>
                </a:solidFill>
              </a:rPr>
            </a:br>
            <a:r>
              <a:rPr lang="en-IE" dirty="0">
                <a:solidFill>
                  <a:srgbClr val="00C1D5"/>
                </a:solidFill>
              </a:rPr>
              <a:t>Institute for Social Research - </a:t>
            </a:r>
            <a:r>
              <a:rPr lang="en-IE" dirty="0" err="1">
                <a:solidFill>
                  <a:srgbClr val="00C1D5"/>
                </a:solidFill>
              </a:rPr>
              <a:t>Birkbeck</a:t>
            </a:r>
            <a:r>
              <a:rPr lang="en-IE" dirty="0">
                <a:solidFill>
                  <a:srgbClr val="00C1D5"/>
                </a:solidFill>
              </a:rPr>
              <a:t> University</a:t>
            </a:r>
            <a:endParaRPr lang="en-GB" dirty="0"/>
          </a:p>
        </p:txBody>
      </p:sp>
    </p:spTree>
    <p:extLst>
      <p:ext uri="{BB962C8B-B14F-4D97-AF65-F5344CB8AC3E}">
        <p14:creationId xmlns:p14="http://schemas.microsoft.com/office/powerpoint/2010/main" val="4089997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8955" y="527430"/>
            <a:ext cx="8286089" cy="553998"/>
          </a:xfrm>
          <a:prstGeom prst="rect">
            <a:avLst/>
          </a:prstGeom>
        </p:spPr>
        <p:txBody>
          <a:bodyPr vert="horz" wrap="square" lIns="0" tIns="0" rIns="0" bIns="0" rtlCol="0" anchor="ctr">
            <a:spAutoFit/>
          </a:bodyPr>
          <a:lstStyle/>
          <a:p>
            <a:pPr algn="l" rtl="0"/>
            <a:r>
              <a:rPr sz="3600" b="1" kern="1200" dirty="0">
                <a:solidFill>
                  <a:srgbClr val="00C1D5"/>
                </a:solidFill>
                <a:latin typeface="+mn-lt"/>
              </a:rPr>
              <a:t>SHARECITY</a:t>
            </a:r>
          </a:p>
        </p:txBody>
      </p:sp>
      <p:sp>
        <p:nvSpPr>
          <p:cNvPr id="3" name="object 3"/>
          <p:cNvSpPr/>
          <p:nvPr/>
        </p:nvSpPr>
        <p:spPr>
          <a:xfrm>
            <a:off x="5509259" y="4969764"/>
            <a:ext cx="3168395" cy="702564"/>
          </a:xfrm>
          <a:prstGeom prst="rect">
            <a:avLst/>
          </a:prstGeom>
          <a:blipFill>
            <a:blip r:embed="rId2" cstate="print"/>
            <a:stretch>
              <a:fillRect/>
            </a:stretch>
          </a:blipFill>
        </p:spPr>
        <p:txBody>
          <a:bodyPr wrap="square" lIns="0" tIns="0" rIns="0" bIns="0" rtlCol="0"/>
          <a:lstStyle/>
          <a:p>
            <a:pPr defTabSz="914400"/>
            <a:endParaRPr>
              <a:solidFill>
                <a:prstClr val="black"/>
              </a:solidFill>
            </a:endParaRPr>
          </a:p>
        </p:txBody>
      </p:sp>
      <p:sp>
        <p:nvSpPr>
          <p:cNvPr id="4" name="object 4"/>
          <p:cNvSpPr/>
          <p:nvPr/>
        </p:nvSpPr>
        <p:spPr>
          <a:xfrm>
            <a:off x="5539740" y="1761744"/>
            <a:ext cx="3107436" cy="406908"/>
          </a:xfrm>
          <a:prstGeom prst="rect">
            <a:avLst/>
          </a:prstGeom>
          <a:blipFill>
            <a:blip r:embed="rId3" cstate="print"/>
            <a:stretch>
              <a:fillRect/>
            </a:stretch>
          </a:blipFill>
        </p:spPr>
        <p:txBody>
          <a:bodyPr wrap="square" lIns="0" tIns="0" rIns="0" bIns="0" rtlCol="0"/>
          <a:lstStyle/>
          <a:p>
            <a:pPr defTabSz="914400"/>
            <a:endParaRPr>
              <a:solidFill>
                <a:prstClr val="black"/>
              </a:solidFill>
            </a:endParaRPr>
          </a:p>
        </p:txBody>
      </p:sp>
      <p:sp>
        <p:nvSpPr>
          <p:cNvPr id="5" name="object 5"/>
          <p:cNvSpPr/>
          <p:nvPr/>
        </p:nvSpPr>
        <p:spPr>
          <a:xfrm>
            <a:off x="6063996" y="2511551"/>
            <a:ext cx="1975103" cy="1891284"/>
          </a:xfrm>
          <a:prstGeom prst="rect">
            <a:avLst/>
          </a:prstGeom>
          <a:blipFill>
            <a:blip r:embed="rId4" cstate="print"/>
            <a:stretch>
              <a:fillRect/>
            </a:stretch>
          </a:blipFill>
        </p:spPr>
        <p:txBody>
          <a:bodyPr wrap="square" lIns="0" tIns="0" rIns="0" bIns="0" rtlCol="0"/>
          <a:lstStyle/>
          <a:p>
            <a:pPr defTabSz="914400"/>
            <a:endParaRPr>
              <a:solidFill>
                <a:prstClr val="black"/>
              </a:solidFill>
            </a:endParaRPr>
          </a:p>
        </p:txBody>
      </p:sp>
      <p:sp>
        <p:nvSpPr>
          <p:cNvPr id="6" name="object 6"/>
          <p:cNvSpPr txBox="1"/>
          <p:nvPr/>
        </p:nvSpPr>
        <p:spPr>
          <a:xfrm>
            <a:off x="443585" y="4195571"/>
            <a:ext cx="162560" cy="194310"/>
          </a:xfrm>
          <a:prstGeom prst="rect">
            <a:avLst/>
          </a:prstGeom>
        </p:spPr>
        <p:txBody>
          <a:bodyPr vert="horz" wrap="square" lIns="0" tIns="0" rIns="0" bIns="0" rtlCol="0">
            <a:spAutoFit/>
          </a:bodyPr>
          <a:lstStyle/>
          <a:p>
            <a:pPr marL="12700" defTabSz="914400"/>
            <a:r>
              <a:rPr sz="1200" dirty="0">
                <a:solidFill>
                  <a:srgbClr val="00C1D4"/>
                </a:solidFill>
                <a:latin typeface="Arial"/>
                <a:cs typeface="Arial"/>
              </a:rPr>
              <a:t>1)</a:t>
            </a:r>
            <a:endParaRPr sz="1200">
              <a:solidFill>
                <a:prstClr val="black"/>
              </a:solidFill>
              <a:latin typeface="Arial"/>
              <a:cs typeface="Arial"/>
            </a:endParaRPr>
          </a:p>
        </p:txBody>
      </p:sp>
      <p:sp>
        <p:nvSpPr>
          <p:cNvPr id="7" name="object 7"/>
          <p:cNvSpPr txBox="1"/>
          <p:nvPr/>
        </p:nvSpPr>
        <p:spPr>
          <a:xfrm>
            <a:off x="900785" y="4195571"/>
            <a:ext cx="4083050" cy="377190"/>
          </a:xfrm>
          <a:prstGeom prst="rect">
            <a:avLst/>
          </a:prstGeom>
        </p:spPr>
        <p:txBody>
          <a:bodyPr vert="horz" wrap="square" lIns="0" tIns="0" rIns="0" bIns="0" rtlCol="0">
            <a:spAutoFit/>
          </a:bodyPr>
          <a:lstStyle/>
          <a:p>
            <a:pPr marL="12700" defTabSz="914400"/>
            <a:r>
              <a:rPr sz="1200" spc="-5" dirty="0">
                <a:solidFill>
                  <a:prstClr val="black"/>
                </a:solidFill>
                <a:latin typeface="Arial"/>
                <a:cs typeface="Arial"/>
              </a:rPr>
              <a:t>Develop </a:t>
            </a:r>
            <a:r>
              <a:rPr sz="1200" b="1" dirty="0">
                <a:solidFill>
                  <a:prstClr val="black"/>
                </a:solidFill>
                <a:latin typeface="Arial"/>
                <a:cs typeface="Arial"/>
              </a:rPr>
              <a:t>deeper theoretical </a:t>
            </a:r>
            <a:r>
              <a:rPr sz="1200" spc="-5" dirty="0">
                <a:solidFill>
                  <a:prstClr val="black"/>
                </a:solidFill>
                <a:latin typeface="Arial"/>
                <a:cs typeface="Arial"/>
              </a:rPr>
              <a:t>understanding </a:t>
            </a:r>
            <a:r>
              <a:rPr sz="1200" dirty="0">
                <a:solidFill>
                  <a:prstClr val="black"/>
                </a:solidFill>
                <a:latin typeface="Arial"/>
                <a:cs typeface="Arial"/>
              </a:rPr>
              <a:t>of</a:t>
            </a:r>
            <a:r>
              <a:rPr sz="1200" spc="-55" dirty="0">
                <a:solidFill>
                  <a:prstClr val="black"/>
                </a:solidFill>
                <a:latin typeface="Arial"/>
                <a:cs typeface="Arial"/>
              </a:rPr>
              <a:t> </a:t>
            </a:r>
            <a:r>
              <a:rPr sz="1200" spc="-5" dirty="0">
                <a:solidFill>
                  <a:prstClr val="black"/>
                </a:solidFill>
                <a:latin typeface="Arial"/>
                <a:cs typeface="Arial"/>
              </a:rPr>
              <a:t>contemporary</a:t>
            </a:r>
            <a:endParaRPr sz="1200" dirty="0">
              <a:solidFill>
                <a:prstClr val="black"/>
              </a:solidFill>
              <a:latin typeface="Arial"/>
              <a:cs typeface="Arial"/>
            </a:endParaRPr>
          </a:p>
          <a:p>
            <a:pPr marL="12700" defTabSz="914400"/>
            <a:r>
              <a:rPr sz="1200" dirty="0">
                <a:solidFill>
                  <a:prstClr val="black"/>
                </a:solidFill>
                <a:latin typeface="Arial"/>
                <a:cs typeface="Arial"/>
              </a:rPr>
              <a:t>food</a:t>
            </a:r>
            <a:r>
              <a:rPr sz="1200" spc="-100" dirty="0">
                <a:solidFill>
                  <a:prstClr val="black"/>
                </a:solidFill>
                <a:latin typeface="Arial"/>
                <a:cs typeface="Arial"/>
              </a:rPr>
              <a:t> </a:t>
            </a:r>
            <a:r>
              <a:rPr sz="1200" spc="-5" dirty="0">
                <a:solidFill>
                  <a:prstClr val="black"/>
                </a:solidFill>
                <a:latin typeface="Arial"/>
                <a:cs typeface="Arial"/>
              </a:rPr>
              <a:t>sharing</a:t>
            </a:r>
            <a:endParaRPr sz="1200" dirty="0">
              <a:solidFill>
                <a:prstClr val="black"/>
              </a:solidFill>
              <a:latin typeface="Arial"/>
              <a:cs typeface="Arial"/>
            </a:endParaRPr>
          </a:p>
        </p:txBody>
      </p:sp>
      <p:sp>
        <p:nvSpPr>
          <p:cNvPr id="8" name="object 8"/>
          <p:cNvSpPr txBox="1"/>
          <p:nvPr/>
        </p:nvSpPr>
        <p:spPr>
          <a:xfrm>
            <a:off x="443585" y="4762754"/>
            <a:ext cx="162560" cy="194310"/>
          </a:xfrm>
          <a:prstGeom prst="rect">
            <a:avLst/>
          </a:prstGeom>
        </p:spPr>
        <p:txBody>
          <a:bodyPr vert="horz" wrap="square" lIns="0" tIns="0" rIns="0" bIns="0" rtlCol="0">
            <a:spAutoFit/>
          </a:bodyPr>
          <a:lstStyle/>
          <a:p>
            <a:pPr marL="12700" defTabSz="914400"/>
            <a:r>
              <a:rPr sz="1200" dirty="0">
                <a:solidFill>
                  <a:srgbClr val="00C1D4"/>
                </a:solidFill>
                <a:latin typeface="Arial"/>
                <a:cs typeface="Arial"/>
              </a:rPr>
              <a:t>2)</a:t>
            </a:r>
            <a:endParaRPr sz="1200">
              <a:solidFill>
                <a:prstClr val="black"/>
              </a:solidFill>
              <a:latin typeface="Arial"/>
              <a:cs typeface="Arial"/>
            </a:endParaRPr>
          </a:p>
        </p:txBody>
      </p:sp>
      <p:sp>
        <p:nvSpPr>
          <p:cNvPr id="9" name="object 9"/>
          <p:cNvSpPr txBox="1"/>
          <p:nvPr/>
        </p:nvSpPr>
        <p:spPr>
          <a:xfrm>
            <a:off x="900785" y="4762754"/>
            <a:ext cx="4369435" cy="377190"/>
          </a:xfrm>
          <a:prstGeom prst="rect">
            <a:avLst/>
          </a:prstGeom>
        </p:spPr>
        <p:txBody>
          <a:bodyPr vert="horz" wrap="square" lIns="0" tIns="0" rIns="0" bIns="0" rtlCol="0">
            <a:spAutoFit/>
          </a:bodyPr>
          <a:lstStyle/>
          <a:p>
            <a:pPr marL="12700" marR="5080" defTabSz="914400"/>
            <a:r>
              <a:rPr sz="1200" dirty="0">
                <a:solidFill>
                  <a:prstClr val="black"/>
                </a:solidFill>
                <a:latin typeface="Arial"/>
                <a:cs typeface="Arial"/>
              </a:rPr>
              <a:t>Generate </a:t>
            </a:r>
            <a:r>
              <a:rPr sz="1200" b="1" spc="-5" dirty="0">
                <a:solidFill>
                  <a:prstClr val="black"/>
                </a:solidFill>
                <a:latin typeface="Arial"/>
                <a:cs typeface="Arial"/>
              </a:rPr>
              <a:t>comparative </a:t>
            </a:r>
            <a:r>
              <a:rPr sz="1200" b="1" dirty="0">
                <a:solidFill>
                  <a:prstClr val="black"/>
                </a:solidFill>
                <a:latin typeface="Arial"/>
                <a:cs typeface="Arial"/>
              </a:rPr>
              <a:t>international empirical </a:t>
            </a:r>
            <a:r>
              <a:rPr sz="1200" dirty="0">
                <a:solidFill>
                  <a:prstClr val="black"/>
                </a:solidFill>
                <a:latin typeface="Arial"/>
                <a:cs typeface="Arial"/>
              </a:rPr>
              <a:t>data </a:t>
            </a:r>
            <a:r>
              <a:rPr sz="1200" spc="-5" dirty="0">
                <a:solidFill>
                  <a:prstClr val="black"/>
                </a:solidFill>
                <a:latin typeface="Arial"/>
                <a:cs typeface="Arial"/>
              </a:rPr>
              <a:t>about</a:t>
            </a:r>
            <a:r>
              <a:rPr sz="1200" spc="-125" dirty="0">
                <a:solidFill>
                  <a:prstClr val="black"/>
                </a:solidFill>
                <a:latin typeface="Arial"/>
                <a:cs typeface="Arial"/>
              </a:rPr>
              <a:t> </a:t>
            </a:r>
            <a:r>
              <a:rPr sz="1200" dirty="0">
                <a:solidFill>
                  <a:prstClr val="black"/>
                </a:solidFill>
                <a:latin typeface="Arial"/>
                <a:cs typeface="Arial"/>
              </a:rPr>
              <a:t>food  </a:t>
            </a:r>
            <a:r>
              <a:rPr sz="1200" spc="-5" dirty="0">
                <a:solidFill>
                  <a:prstClr val="black"/>
                </a:solidFill>
                <a:latin typeface="Arial"/>
                <a:cs typeface="Arial"/>
              </a:rPr>
              <a:t>sharing activities within</a:t>
            </a:r>
            <a:r>
              <a:rPr sz="1200" spc="-60" dirty="0">
                <a:solidFill>
                  <a:prstClr val="black"/>
                </a:solidFill>
                <a:latin typeface="Arial"/>
                <a:cs typeface="Arial"/>
              </a:rPr>
              <a:t> </a:t>
            </a:r>
            <a:r>
              <a:rPr sz="1200" dirty="0">
                <a:solidFill>
                  <a:prstClr val="black"/>
                </a:solidFill>
                <a:latin typeface="Arial"/>
                <a:cs typeface="Arial"/>
              </a:rPr>
              <a:t>cities</a:t>
            </a:r>
          </a:p>
        </p:txBody>
      </p:sp>
      <p:sp>
        <p:nvSpPr>
          <p:cNvPr id="10" name="object 10"/>
          <p:cNvSpPr txBox="1"/>
          <p:nvPr/>
        </p:nvSpPr>
        <p:spPr>
          <a:xfrm>
            <a:off x="443585" y="5329682"/>
            <a:ext cx="162560" cy="194310"/>
          </a:xfrm>
          <a:prstGeom prst="rect">
            <a:avLst/>
          </a:prstGeom>
        </p:spPr>
        <p:txBody>
          <a:bodyPr vert="horz" wrap="square" lIns="0" tIns="0" rIns="0" bIns="0" rtlCol="0">
            <a:spAutoFit/>
          </a:bodyPr>
          <a:lstStyle/>
          <a:p>
            <a:pPr marL="12700" defTabSz="914400"/>
            <a:r>
              <a:rPr sz="1200" dirty="0">
                <a:solidFill>
                  <a:srgbClr val="00C1D4"/>
                </a:solidFill>
                <a:latin typeface="Arial"/>
                <a:cs typeface="Arial"/>
              </a:rPr>
              <a:t>3)</a:t>
            </a:r>
            <a:endParaRPr sz="1200">
              <a:solidFill>
                <a:prstClr val="black"/>
              </a:solidFill>
              <a:latin typeface="Arial"/>
              <a:cs typeface="Arial"/>
            </a:endParaRPr>
          </a:p>
        </p:txBody>
      </p:sp>
      <p:sp>
        <p:nvSpPr>
          <p:cNvPr id="11" name="object 11"/>
          <p:cNvSpPr txBox="1"/>
          <p:nvPr/>
        </p:nvSpPr>
        <p:spPr>
          <a:xfrm>
            <a:off x="900785" y="5329682"/>
            <a:ext cx="2975610" cy="194310"/>
          </a:xfrm>
          <a:prstGeom prst="rect">
            <a:avLst/>
          </a:prstGeom>
        </p:spPr>
        <p:txBody>
          <a:bodyPr vert="horz" wrap="square" lIns="0" tIns="0" rIns="0" bIns="0" rtlCol="0">
            <a:spAutoFit/>
          </a:bodyPr>
          <a:lstStyle/>
          <a:p>
            <a:pPr marL="12700" defTabSz="914400"/>
            <a:r>
              <a:rPr sz="1200" dirty="0">
                <a:solidFill>
                  <a:prstClr val="black"/>
                </a:solidFill>
                <a:latin typeface="Arial"/>
                <a:cs typeface="Arial"/>
              </a:rPr>
              <a:t>Assess the </a:t>
            </a:r>
            <a:r>
              <a:rPr sz="1200" b="1" dirty="0">
                <a:solidFill>
                  <a:prstClr val="black"/>
                </a:solidFill>
                <a:latin typeface="Arial"/>
                <a:cs typeface="Arial"/>
              </a:rPr>
              <a:t>impact </a:t>
            </a:r>
            <a:r>
              <a:rPr sz="1200" dirty="0">
                <a:solidFill>
                  <a:prstClr val="black"/>
                </a:solidFill>
                <a:latin typeface="Arial"/>
                <a:cs typeface="Arial"/>
              </a:rPr>
              <a:t>of food </a:t>
            </a:r>
            <a:r>
              <a:rPr sz="1200" spc="-5" dirty="0">
                <a:solidFill>
                  <a:prstClr val="black"/>
                </a:solidFill>
                <a:latin typeface="Arial"/>
                <a:cs typeface="Arial"/>
              </a:rPr>
              <a:t>sharing</a:t>
            </a:r>
            <a:r>
              <a:rPr sz="1200" spc="-125" dirty="0">
                <a:solidFill>
                  <a:prstClr val="black"/>
                </a:solidFill>
                <a:latin typeface="Arial"/>
                <a:cs typeface="Arial"/>
              </a:rPr>
              <a:t> </a:t>
            </a:r>
            <a:r>
              <a:rPr sz="1200" spc="-5" dirty="0">
                <a:solidFill>
                  <a:prstClr val="black"/>
                </a:solidFill>
                <a:latin typeface="Arial"/>
                <a:cs typeface="Arial"/>
              </a:rPr>
              <a:t>activities</a:t>
            </a:r>
            <a:endParaRPr sz="1200" dirty="0">
              <a:solidFill>
                <a:prstClr val="black"/>
              </a:solidFill>
              <a:latin typeface="Arial"/>
              <a:cs typeface="Arial"/>
            </a:endParaRPr>
          </a:p>
        </p:txBody>
      </p:sp>
      <p:sp>
        <p:nvSpPr>
          <p:cNvPr id="12" name="object 12"/>
          <p:cNvSpPr txBox="1"/>
          <p:nvPr/>
        </p:nvSpPr>
        <p:spPr>
          <a:xfrm>
            <a:off x="443585" y="5714085"/>
            <a:ext cx="162560" cy="194310"/>
          </a:xfrm>
          <a:prstGeom prst="rect">
            <a:avLst/>
          </a:prstGeom>
        </p:spPr>
        <p:txBody>
          <a:bodyPr vert="horz" wrap="square" lIns="0" tIns="0" rIns="0" bIns="0" rtlCol="0">
            <a:spAutoFit/>
          </a:bodyPr>
          <a:lstStyle/>
          <a:p>
            <a:pPr marL="12700" defTabSz="914400"/>
            <a:r>
              <a:rPr sz="1200" dirty="0">
                <a:solidFill>
                  <a:srgbClr val="00C1D4"/>
                </a:solidFill>
                <a:latin typeface="Arial"/>
                <a:cs typeface="Arial"/>
              </a:rPr>
              <a:t>4)</a:t>
            </a:r>
            <a:endParaRPr sz="1200">
              <a:solidFill>
                <a:prstClr val="black"/>
              </a:solidFill>
              <a:latin typeface="Arial"/>
              <a:cs typeface="Arial"/>
            </a:endParaRPr>
          </a:p>
        </p:txBody>
      </p:sp>
      <p:sp>
        <p:nvSpPr>
          <p:cNvPr id="13" name="object 13"/>
          <p:cNvSpPr txBox="1"/>
          <p:nvPr/>
        </p:nvSpPr>
        <p:spPr>
          <a:xfrm>
            <a:off x="900785" y="5714085"/>
            <a:ext cx="4068445" cy="194310"/>
          </a:xfrm>
          <a:prstGeom prst="rect">
            <a:avLst/>
          </a:prstGeom>
        </p:spPr>
        <p:txBody>
          <a:bodyPr vert="horz" wrap="square" lIns="0" tIns="0" rIns="0" bIns="0" rtlCol="0">
            <a:spAutoFit/>
          </a:bodyPr>
          <a:lstStyle/>
          <a:p>
            <a:pPr marL="12700" defTabSz="914400"/>
            <a:r>
              <a:rPr sz="1200" spc="-5" dirty="0">
                <a:solidFill>
                  <a:prstClr val="black"/>
                </a:solidFill>
                <a:latin typeface="Arial"/>
                <a:cs typeface="Arial"/>
              </a:rPr>
              <a:t>Explore how </a:t>
            </a:r>
            <a:r>
              <a:rPr sz="1200" dirty="0">
                <a:solidFill>
                  <a:prstClr val="black"/>
                </a:solidFill>
                <a:latin typeface="Arial"/>
                <a:cs typeface="Arial"/>
              </a:rPr>
              <a:t>food </a:t>
            </a:r>
            <a:r>
              <a:rPr sz="1200" spc="-5" dirty="0">
                <a:solidFill>
                  <a:prstClr val="black"/>
                </a:solidFill>
                <a:latin typeface="Arial"/>
                <a:cs typeface="Arial"/>
              </a:rPr>
              <a:t>sharing in </a:t>
            </a:r>
            <a:r>
              <a:rPr sz="1200" dirty="0">
                <a:solidFill>
                  <a:prstClr val="black"/>
                </a:solidFill>
                <a:latin typeface="Arial"/>
                <a:cs typeface="Arial"/>
              </a:rPr>
              <a:t>cities </a:t>
            </a:r>
            <a:r>
              <a:rPr sz="1200" spc="-5" dirty="0">
                <a:solidFill>
                  <a:prstClr val="black"/>
                </a:solidFill>
                <a:latin typeface="Arial"/>
                <a:cs typeface="Arial"/>
              </a:rPr>
              <a:t>might </a:t>
            </a:r>
            <a:r>
              <a:rPr sz="1200" b="1" spc="-10" dirty="0">
                <a:solidFill>
                  <a:prstClr val="black"/>
                </a:solidFill>
                <a:latin typeface="Arial"/>
                <a:cs typeface="Arial"/>
              </a:rPr>
              <a:t>evolve </a:t>
            </a:r>
            <a:r>
              <a:rPr sz="1200" spc="-5" dirty="0">
                <a:solidFill>
                  <a:prstClr val="black"/>
                </a:solidFill>
                <a:latin typeface="Arial"/>
                <a:cs typeface="Arial"/>
              </a:rPr>
              <a:t>in </a:t>
            </a:r>
            <a:r>
              <a:rPr sz="1200" dirty="0">
                <a:solidFill>
                  <a:prstClr val="black"/>
                </a:solidFill>
                <a:latin typeface="Arial"/>
                <a:cs typeface="Arial"/>
              </a:rPr>
              <a:t>the</a:t>
            </a:r>
            <a:r>
              <a:rPr sz="1200" spc="-5" dirty="0">
                <a:solidFill>
                  <a:prstClr val="black"/>
                </a:solidFill>
                <a:latin typeface="Arial"/>
                <a:cs typeface="Arial"/>
              </a:rPr>
              <a:t> </a:t>
            </a:r>
            <a:r>
              <a:rPr sz="1200" dirty="0">
                <a:solidFill>
                  <a:prstClr val="black"/>
                </a:solidFill>
                <a:latin typeface="Arial"/>
                <a:cs typeface="Arial"/>
              </a:rPr>
              <a:t>future</a:t>
            </a:r>
          </a:p>
        </p:txBody>
      </p:sp>
      <p:sp>
        <p:nvSpPr>
          <p:cNvPr id="14" name="object 14"/>
          <p:cNvSpPr txBox="1"/>
          <p:nvPr/>
        </p:nvSpPr>
        <p:spPr>
          <a:xfrm>
            <a:off x="428955" y="1641602"/>
            <a:ext cx="4699000" cy="2231380"/>
          </a:xfrm>
          <a:prstGeom prst="rect">
            <a:avLst/>
          </a:prstGeom>
        </p:spPr>
        <p:txBody>
          <a:bodyPr vert="horz" wrap="square" lIns="0" tIns="0" rIns="0" bIns="0" rtlCol="0">
            <a:spAutoFit/>
          </a:bodyPr>
          <a:lstStyle/>
          <a:p>
            <a:pPr marL="12700" marR="567690" defTabSz="914400"/>
            <a:r>
              <a:rPr sz="1400" spc="-5" dirty="0">
                <a:solidFill>
                  <a:prstClr val="black"/>
                </a:solidFill>
                <a:latin typeface="Arial"/>
                <a:cs typeface="Arial"/>
              </a:rPr>
              <a:t>SHARECITY </a:t>
            </a:r>
            <a:r>
              <a:rPr sz="1400" dirty="0">
                <a:solidFill>
                  <a:prstClr val="black"/>
                </a:solidFill>
                <a:latin typeface="Arial"/>
                <a:cs typeface="Arial"/>
              </a:rPr>
              <a:t>is a </a:t>
            </a:r>
            <a:r>
              <a:rPr sz="1400" spc="-5" dirty="0">
                <a:solidFill>
                  <a:prstClr val="black"/>
                </a:solidFill>
                <a:latin typeface="Arial"/>
                <a:cs typeface="Arial"/>
              </a:rPr>
              <a:t>5-year </a:t>
            </a:r>
            <a:r>
              <a:rPr sz="1400" dirty="0">
                <a:solidFill>
                  <a:prstClr val="black"/>
                </a:solidFill>
                <a:latin typeface="Arial"/>
                <a:cs typeface="Arial"/>
              </a:rPr>
              <a:t>research project funded by  the </a:t>
            </a:r>
            <a:r>
              <a:rPr sz="1400" b="1" dirty="0">
                <a:solidFill>
                  <a:prstClr val="black"/>
                </a:solidFill>
                <a:latin typeface="Arial"/>
                <a:cs typeface="Arial"/>
              </a:rPr>
              <a:t>European Research </a:t>
            </a:r>
            <a:r>
              <a:rPr sz="1400" b="1" spc="-5" dirty="0">
                <a:solidFill>
                  <a:prstClr val="black"/>
                </a:solidFill>
                <a:latin typeface="Arial"/>
                <a:cs typeface="Arial"/>
              </a:rPr>
              <a:t>Council </a:t>
            </a:r>
            <a:r>
              <a:rPr sz="1400" spc="-5" dirty="0">
                <a:solidFill>
                  <a:prstClr val="black"/>
                </a:solidFill>
                <a:latin typeface="Arial"/>
                <a:cs typeface="Arial"/>
              </a:rPr>
              <a:t>which </a:t>
            </a:r>
            <a:r>
              <a:rPr sz="1400" dirty="0">
                <a:solidFill>
                  <a:prstClr val="black"/>
                </a:solidFill>
                <a:latin typeface="Arial"/>
                <a:cs typeface="Arial"/>
              </a:rPr>
              <a:t>is</a:t>
            </a:r>
            <a:r>
              <a:rPr sz="1400" spc="-110" dirty="0">
                <a:solidFill>
                  <a:prstClr val="black"/>
                </a:solidFill>
                <a:latin typeface="Arial"/>
                <a:cs typeface="Arial"/>
              </a:rPr>
              <a:t> </a:t>
            </a:r>
            <a:r>
              <a:rPr sz="1400" spc="-5" dirty="0">
                <a:solidFill>
                  <a:prstClr val="black"/>
                </a:solidFill>
                <a:latin typeface="Arial"/>
                <a:cs typeface="Arial"/>
              </a:rPr>
              <a:t>exploring  </a:t>
            </a:r>
            <a:r>
              <a:rPr sz="1400" dirty="0">
                <a:solidFill>
                  <a:prstClr val="black"/>
                </a:solidFill>
                <a:latin typeface="Arial"/>
                <a:cs typeface="Arial"/>
              </a:rPr>
              <a:t>the practice and sustainability potential of</a:t>
            </a:r>
            <a:r>
              <a:rPr lang="en-IE" sz="1400" dirty="0">
                <a:solidFill>
                  <a:prstClr val="black"/>
                </a:solidFill>
                <a:latin typeface="Arial"/>
                <a:cs typeface="Arial"/>
              </a:rPr>
              <a:t> </a:t>
            </a:r>
            <a:r>
              <a:rPr sz="1400" spc="-235" dirty="0">
                <a:solidFill>
                  <a:prstClr val="black"/>
                </a:solidFill>
                <a:latin typeface="Arial"/>
                <a:cs typeface="Arial"/>
              </a:rPr>
              <a:t> </a:t>
            </a:r>
            <a:r>
              <a:rPr sz="1400" dirty="0">
                <a:solidFill>
                  <a:prstClr val="black"/>
                </a:solidFill>
                <a:latin typeface="Arial"/>
                <a:cs typeface="Arial"/>
              </a:rPr>
              <a:t>city-based  food sharing</a:t>
            </a:r>
            <a:r>
              <a:rPr sz="1400" spc="-155" dirty="0">
                <a:solidFill>
                  <a:prstClr val="black"/>
                </a:solidFill>
                <a:latin typeface="Arial"/>
                <a:cs typeface="Arial"/>
              </a:rPr>
              <a:t> </a:t>
            </a:r>
            <a:r>
              <a:rPr sz="1400" dirty="0">
                <a:solidFill>
                  <a:prstClr val="black"/>
                </a:solidFill>
                <a:latin typeface="Arial"/>
                <a:cs typeface="Arial"/>
              </a:rPr>
              <a:t>economies.</a:t>
            </a:r>
          </a:p>
          <a:p>
            <a:pPr defTabSz="914400">
              <a:spcBef>
                <a:spcPts val="50"/>
              </a:spcBef>
            </a:pPr>
            <a:endParaRPr sz="1900" dirty="0">
              <a:solidFill>
                <a:prstClr val="black"/>
              </a:solidFill>
              <a:latin typeface="Times New Roman"/>
              <a:cs typeface="Times New Roman"/>
            </a:endParaRPr>
          </a:p>
          <a:p>
            <a:pPr marL="1441450" defTabSz="914400"/>
            <a:r>
              <a:rPr b="1" spc="-15" dirty="0">
                <a:solidFill>
                  <a:prstClr val="black"/>
                </a:solidFill>
                <a:latin typeface="Arial"/>
                <a:cs typeface="Arial"/>
              </a:rPr>
              <a:t>Aims </a:t>
            </a:r>
            <a:r>
              <a:rPr b="1" dirty="0">
                <a:solidFill>
                  <a:prstClr val="black"/>
                </a:solidFill>
                <a:latin typeface="Arial"/>
                <a:cs typeface="Arial"/>
              </a:rPr>
              <a:t>&amp;</a:t>
            </a:r>
            <a:r>
              <a:rPr b="1" spc="-35" dirty="0">
                <a:solidFill>
                  <a:prstClr val="black"/>
                </a:solidFill>
                <a:latin typeface="Arial"/>
                <a:cs typeface="Arial"/>
              </a:rPr>
              <a:t> </a:t>
            </a:r>
            <a:r>
              <a:rPr b="1" spc="-5" dirty="0">
                <a:solidFill>
                  <a:prstClr val="black"/>
                </a:solidFill>
                <a:latin typeface="Arial"/>
                <a:cs typeface="Arial"/>
              </a:rPr>
              <a:t>Objectives</a:t>
            </a:r>
            <a:endParaRPr dirty="0">
              <a:solidFill>
                <a:prstClr val="black"/>
              </a:solidFill>
              <a:latin typeface="Arial"/>
              <a:cs typeface="Arial"/>
            </a:endParaRPr>
          </a:p>
          <a:p>
            <a:pPr marL="27305" marR="5080" defTabSz="914400">
              <a:spcBef>
                <a:spcPts val="1060"/>
              </a:spcBef>
            </a:pPr>
            <a:r>
              <a:rPr sz="1400" spc="-85" dirty="0">
                <a:solidFill>
                  <a:prstClr val="black"/>
                </a:solidFill>
                <a:latin typeface="Arial"/>
                <a:cs typeface="Arial"/>
              </a:rPr>
              <a:t>To </a:t>
            </a:r>
            <a:r>
              <a:rPr sz="1400" dirty="0">
                <a:solidFill>
                  <a:prstClr val="black"/>
                </a:solidFill>
                <a:latin typeface="Arial"/>
                <a:cs typeface="Arial"/>
              </a:rPr>
              <a:t>establish the </a:t>
            </a:r>
            <a:r>
              <a:rPr sz="1400" b="1" spc="-5" dirty="0">
                <a:solidFill>
                  <a:prstClr val="black"/>
                </a:solidFill>
                <a:latin typeface="Arial"/>
                <a:cs typeface="Arial"/>
              </a:rPr>
              <a:t>significance </a:t>
            </a:r>
            <a:r>
              <a:rPr sz="1400" spc="-5" dirty="0">
                <a:solidFill>
                  <a:prstClr val="black"/>
                </a:solidFill>
                <a:latin typeface="Arial"/>
                <a:cs typeface="Arial"/>
              </a:rPr>
              <a:t>and </a:t>
            </a:r>
            <a:r>
              <a:rPr sz="1400" b="1" spc="-5" dirty="0">
                <a:solidFill>
                  <a:prstClr val="black"/>
                </a:solidFill>
                <a:latin typeface="Arial"/>
                <a:cs typeface="Arial"/>
              </a:rPr>
              <a:t>potential </a:t>
            </a:r>
            <a:r>
              <a:rPr sz="1400" dirty="0">
                <a:solidFill>
                  <a:prstClr val="black"/>
                </a:solidFill>
                <a:latin typeface="Arial"/>
                <a:cs typeface="Arial"/>
              </a:rPr>
              <a:t>of food sharing  economies to transform cities onto </a:t>
            </a:r>
            <a:r>
              <a:rPr sz="1400" spc="-5" dirty="0">
                <a:solidFill>
                  <a:prstClr val="black"/>
                </a:solidFill>
                <a:latin typeface="Arial"/>
                <a:cs typeface="Arial"/>
              </a:rPr>
              <a:t>more </a:t>
            </a:r>
            <a:r>
              <a:rPr sz="1400" dirty="0">
                <a:solidFill>
                  <a:prstClr val="black"/>
                </a:solidFill>
                <a:latin typeface="Arial"/>
                <a:cs typeface="Arial"/>
              </a:rPr>
              <a:t>sustainable  </a:t>
            </a:r>
            <a:r>
              <a:rPr sz="1400" spc="-5" dirty="0">
                <a:solidFill>
                  <a:prstClr val="black"/>
                </a:solidFill>
                <a:latin typeface="Arial"/>
                <a:cs typeface="Arial"/>
              </a:rPr>
              <a:t>pathways</a:t>
            </a:r>
            <a:endParaRPr sz="1400" dirty="0">
              <a:solidFill>
                <a:prstClr val="black"/>
              </a:solidFill>
              <a:latin typeface="Arial"/>
              <a:cs typeface="Arial"/>
            </a:endParaRPr>
          </a:p>
        </p:txBody>
      </p:sp>
    </p:spTree>
    <p:extLst>
      <p:ext uri="{BB962C8B-B14F-4D97-AF65-F5344CB8AC3E}">
        <p14:creationId xmlns:p14="http://schemas.microsoft.com/office/powerpoint/2010/main" val="813382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8955" y="527430"/>
            <a:ext cx="8286089" cy="553998"/>
          </a:xfrm>
          <a:prstGeom prst="rect">
            <a:avLst/>
          </a:prstGeom>
        </p:spPr>
        <p:txBody>
          <a:bodyPr vert="horz" wrap="square" lIns="0" tIns="0" rIns="0" bIns="0" rtlCol="0" anchor="ctr">
            <a:spAutoFit/>
          </a:bodyPr>
          <a:lstStyle/>
          <a:p>
            <a:pPr algn="l" rtl="0"/>
            <a:r>
              <a:rPr sz="3600" b="1" kern="1200" dirty="0">
                <a:solidFill>
                  <a:srgbClr val="00C1D5"/>
                </a:solidFill>
                <a:latin typeface="+mn-lt"/>
              </a:rPr>
              <a:t>SHARECITY Research Phases</a:t>
            </a:r>
          </a:p>
        </p:txBody>
      </p:sp>
      <p:sp>
        <p:nvSpPr>
          <p:cNvPr id="3" name="object 3"/>
          <p:cNvSpPr txBox="1"/>
          <p:nvPr/>
        </p:nvSpPr>
        <p:spPr>
          <a:xfrm>
            <a:off x="874572" y="1954657"/>
            <a:ext cx="3006090" cy="573405"/>
          </a:xfrm>
          <a:prstGeom prst="rect">
            <a:avLst/>
          </a:prstGeom>
        </p:spPr>
        <p:txBody>
          <a:bodyPr vert="horz" wrap="square" lIns="0" tIns="0" rIns="0" bIns="0" rtlCol="0">
            <a:spAutoFit/>
          </a:bodyPr>
          <a:lstStyle/>
          <a:p>
            <a:pPr marL="12700" defTabSz="914400">
              <a:tabLst>
                <a:tab pos="527685" algn="l"/>
              </a:tabLst>
            </a:pPr>
            <a:r>
              <a:rPr dirty="0">
                <a:solidFill>
                  <a:prstClr val="black"/>
                </a:solidFill>
                <a:cs typeface="Calibri"/>
              </a:rPr>
              <a:t>A.	</a:t>
            </a:r>
            <a:r>
              <a:rPr spc="-5" dirty="0">
                <a:solidFill>
                  <a:prstClr val="black"/>
                </a:solidFill>
                <a:cs typeface="Calibri"/>
              </a:rPr>
              <a:t>Development of</a:t>
            </a:r>
            <a:r>
              <a:rPr spc="-60" dirty="0">
                <a:solidFill>
                  <a:prstClr val="black"/>
                </a:solidFill>
                <a:cs typeface="Calibri"/>
              </a:rPr>
              <a:t> </a:t>
            </a:r>
            <a:r>
              <a:rPr spc="-5" dirty="0">
                <a:solidFill>
                  <a:prstClr val="black"/>
                </a:solidFill>
                <a:cs typeface="Calibri"/>
              </a:rPr>
              <a:t>Concepts,</a:t>
            </a:r>
            <a:endParaRPr>
              <a:solidFill>
                <a:prstClr val="black"/>
              </a:solidFill>
              <a:cs typeface="Calibri"/>
            </a:endParaRPr>
          </a:p>
          <a:p>
            <a:pPr marL="527685" defTabSz="914400"/>
            <a:r>
              <a:rPr spc="-10" dirty="0">
                <a:solidFill>
                  <a:prstClr val="black"/>
                </a:solidFill>
                <a:cs typeface="Calibri"/>
              </a:rPr>
              <a:t>Framework, </a:t>
            </a:r>
            <a:r>
              <a:rPr dirty="0">
                <a:solidFill>
                  <a:prstClr val="black"/>
                </a:solidFill>
                <a:cs typeface="Calibri"/>
              </a:rPr>
              <a:t>&amp;</a:t>
            </a:r>
            <a:r>
              <a:rPr spc="-50" dirty="0">
                <a:solidFill>
                  <a:prstClr val="black"/>
                </a:solidFill>
                <a:cs typeface="Calibri"/>
              </a:rPr>
              <a:t> </a:t>
            </a:r>
            <a:r>
              <a:rPr spc="-10" dirty="0">
                <a:solidFill>
                  <a:prstClr val="black"/>
                </a:solidFill>
                <a:cs typeface="Calibri"/>
              </a:rPr>
              <a:t>Database</a:t>
            </a:r>
            <a:endParaRPr>
              <a:solidFill>
                <a:prstClr val="black"/>
              </a:solidFill>
              <a:cs typeface="Calibri"/>
            </a:endParaRPr>
          </a:p>
        </p:txBody>
      </p:sp>
      <p:sp>
        <p:nvSpPr>
          <p:cNvPr id="4" name="object 4"/>
          <p:cNvSpPr txBox="1"/>
          <p:nvPr/>
        </p:nvSpPr>
        <p:spPr>
          <a:xfrm>
            <a:off x="1788922" y="2506217"/>
            <a:ext cx="96520" cy="986155"/>
          </a:xfrm>
          <a:prstGeom prst="rect">
            <a:avLst/>
          </a:prstGeom>
        </p:spPr>
        <p:txBody>
          <a:bodyPr vert="horz" wrap="square" lIns="0" tIns="0" rIns="0" bIns="0" rtlCol="0">
            <a:spAutoFit/>
          </a:bodyPr>
          <a:lstStyle/>
          <a:p>
            <a:pPr marL="12700" defTabSz="914400"/>
            <a:r>
              <a:rPr sz="1600" spc="-5" dirty="0">
                <a:solidFill>
                  <a:prstClr val="black"/>
                </a:solidFill>
                <a:latin typeface="Arial"/>
                <a:cs typeface="Arial"/>
              </a:rPr>
              <a:t>•</a:t>
            </a:r>
            <a:endParaRPr sz="1600">
              <a:solidFill>
                <a:prstClr val="black"/>
              </a:solidFill>
              <a:latin typeface="Arial"/>
              <a:cs typeface="Arial"/>
            </a:endParaRPr>
          </a:p>
          <a:p>
            <a:pPr marL="12700" defTabSz="914400"/>
            <a:r>
              <a:rPr sz="1600" spc="-5" dirty="0">
                <a:solidFill>
                  <a:prstClr val="black"/>
                </a:solidFill>
                <a:latin typeface="Arial"/>
                <a:cs typeface="Arial"/>
              </a:rPr>
              <a:t>•</a:t>
            </a:r>
            <a:endParaRPr sz="1600">
              <a:solidFill>
                <a:prstClr val="black"/>
              </a:solidFill>
              <a:latin typeface="Arial"/>
              <a:cs typeface="Arial"/>
            </a:endParaRPr>
          </a:p>
          <a:p>
            <a:pPr marL="12700" defTabSz="914400"/>
            <a:r>
              <a:rPr sz="1600" spc="-5" dirty="0">
                <a:solidFill>
                  <a:prstClr val="black"/>
                </a:solidFill>
                <a:latin typeface="Arial"/>
                <a:cs typeface="Arial"/>
              </a:rPr>
              <a:t>•</a:t>
            </a:r>
            <a:endParaRPr sz="1600">
              <a:solidFill>
                <a:prstClr val="black"/>
              </a:solidFill>
              <a:latin typeface="Arial"/>
              <a:cs typeface="Arial"/>
            </a:endParaRPr>
          </a:p>
          <a:p>
            <a:pPr marL="12700" defTabSz="914400"/>
            <a:r>
              <a:rPr sz="1600" spc="-5" dirty="0">
                <a:solidFill>
                  <a:prstClr val="black"/>
                </a:solidFill>
                <a:latin typeface="Arial"/>
                <a:cs typeface="Arial"/>
              </a:rPr>
              <a:t>•</a:t>
            </a:r>
            <a:endParaRPr sz="1600">
              <a:solidFill>
                <a:prstClr val="black"/>
              </a:solidFill>
              <a:latin typeface="Arial"/>
              <a:cs typeface="Arial"/>
            </a:endParaRPr>
          </a:p>
        </p:txBody>
      </p:sp>
      <p:sp>
        <p:nvSpPr>
          <p:cNvPr id="5" name="object 5"/>
          <p:cNvSpPr txBox="1"/>
          <p:nvPr/>
        </p:nvSpPr>
        <p:spPr>
          <a:xfrm>
            <a:off x="2304414" y="2506217"/>
            <a:ext cx="2185035" cy="998855"/>
          </a:xfrm>
          <a:prstGeom prst="rect">
            <a:avLst/>
          </a:prstGeom>
        </p:spPr>
        <p:txBody>
          <a:bodyPr vert="horz" wrap="square" lIns="0" tIns="0" rIns="0" bIns="0" rtlCol="0">
            <a:spAutoFit/>
          </a:bodyPr>
          <a:lstStyle/>
          <a:p>
            <a:pPr marL="12700" marR="5080" defTabSz="914400"/>
            <a:r>
              <a:rPr sz="1600" spc="-10" dirty="0">
                <a:solidFill>
                  <a:prstClr val="black"/>
                </a:solidFill>
                <a:cs typeface="Calibri"/>
              </a:rPr>
              <a:t>Identification </a:t>
            </a:r>
            <a:r>
              <a:rPr sz="1600" spc="-5" dirty="0">
                <a:solidFill>
                  <a:prstClr val="black"/>
                </a:solidFill>
                <a:cs typeface="Calibri"/>
              </a:rPr>
              <a:t>of </a:t>
            </a:r>
            <a:r>
              <a:rPr sz="1600" spc="-10" dirty="0">
                <a:solidFill>
                  <a:prstClr val="black"/>
                </a:solidFill>
                <a:cs typeface="Calibri"/>
              </a:rPr>
              <a:t>100 </a:t>
            </a:r>
            <a:r>
              <a:rPr sz="1600" spc="-5" dirty="0">
                <a:solidFill>
                  <a:prstClr val="black"/>
                </a:solidFill>
                <a:cs typeface="Calibri"/>
              </a:rPr>
              <a:t>Cities  Designing </a:t>
            </a:r>
            <a:r>
              <a:rPr sz="1600" spc="-10" dirty="0">
                <a:solidFill>
                  <a:prstClr val="black"/>
                </a:solidFill>
                <a:cs typeface="Calibri"/>
              </a:rPr>
              <a:t>Database  Searching </a:t>
            </a:r>
            <a:r>
              <a:rPr sz="1600" spc="-15" dirty="0">
                <a:solidFill>
                  <a:prstClr val="black"/>
                </a:solidFill>
                <a:cs typeface="Calibri"/>
              </a:rPr>
              <a:t>for </a:t>
            </a:r>
            <a:r>
              <a:rPr sz="1600" spc="-5" dirty="0">
                <a:solidFill>
                  <a:prstClr val="black"/>
                </a:solidFill>
                <a:cs typeface="Calibri"/>
              </a:rPr>
              <a:t>initiatives  Analysing the</a:t>
            </a:r>
            <a:r>
              <a:rPr sz="1600" spc="-80" dirty="0">
                <a:solidFill>
                  <a:prstClr val="black"/>
                </a:solidFill>
                <a:cs typeface="Calibri"/>
              </a:rPr>
              <a:t> </a:t>
            </a:r>
            <a:r>
              <a:rPr sz="1600" spc="-10" dirty="0">
                <a:solidFill>
                  <a:prstClr val="black"/>
                </a:solidFill>
                <a:cs typeface="Calibri"/>
              </a:rPr>
              <a:t>database</a:t>
            </a:r>
            <a:endParaRPr sz="1600">
              <a:solidFill>
                <a:prstClr val="black"/>
              </a:solidFill>
              <a:cs typeface="Calibri"/>
            </a:endParaRPr>
          </a:p>
        </p:txBody>
      </p:sp>
      <p:sp>
        <p:nvSpPr>
          <p:cNvPr id="6" name="object 6"/>
          <p:cNvSpPr txBox="1"/>
          <p:nvPr/>
        </p:nvSpPr>
        <p:spPr>
          <a:xfrm>
            <a:off x="874572" y="3753611"/>
            <a:ext cx="3437890" cy="1396365"/>
          </a:xfrm>
          <a:prstGeom prst="rect">
            <a:avLst/>
          </a:prstGeom>
        </p:spPr>
        <p:txBody>
          <a:bodyPr vert="horz" wrap="square" lIns="0" tIns="0" rIns="0" bIns="0" rtlCol="0">
            <a:spAutoFit/>
          </a:bodyPr>
          <a:lstStyle/>
          <a:p>
            <a:pPr marL="527685" indent="-514984" defTabSz="914400">
              <a:buFontTx/>
              <a:buAutoNum type="alphaUcPeriod" startAt="2"/>
              <a:tabLst>
                <a:tab pos="527685" algn="l"/>
                <a:tab pos="528320" algn="l"/>
              </a:tabLst>
            </a:pPr>
            <a:r>
              <a:rPr spc="-5" dirty="0">
                <a:solidFill>
                  <a:prstClr val="black"/>
                </a:solidFill>
                <a:cs typeface="Calibri"/>
              </a:rPr>
              <a:t>In-Depth</a:t>
            </a:r>
            <a:r>
              <a:rPr spc="-10" dirty="0">
                <a:solidFill>
                  <a:prstClr val="black"/>
                </a:solidFill>
                <a:cs typeface="Calibri"/>
              </a:rPr>
              <a:t> Ethnographies</a:t>
            </a:r>
            <a:endParaRPr>
              <a:solidFill>
                <a:prstClr val="black"/>
              </a:solidFill>
              <a:cs typeface="Calibri"/>
            </a:endParaRPr>
          </a:p>
          <a:p>
            <a:pPr defTabSz="914400">
              <a:spcBef>
                <a:spcPts val="30"/>
              </a:spcBef>
              <a:buFont typeface="Calibri"/>
              <a:buAutoNum type="alphaUcPeriod" startAt="2"/>
            </a:pPr>
            <a:endParaRPr sz="1850">
              <a:solidFill>
                <a:prstClr val="black"/>
              </a:solidFill>
              <a:latin typeface="Times New Roman"/>
              <a:cs typeface="Times New Roman"/>
            </a:endParaRPr>
          </a:p>
          <a:p>
            <a:pPr marL="527685" indent="-514984" defTabSz="914400">
              <a:buFontTx/>
              <a:buAutoNum type="alphaUcPeriod" startAt="2"/>
              <a:tabLst>
                <a:tab pos="527685" algn="l"/>
                <a:tab pos="528320" algn="l"/>
              </a:tabLst>
            </a:pPr>
            <a:r>
              <a:rPr spc="-5" dirty="0">
                <a:solidFill>
                  <a:prstClr val="black"/>
                </a:solidFill>
                <a:cs typeface="Calibri"/>
              </a:rPr>
              <a:t>Co-Designing</a:t>
            </a:r>
            <a:r>
              <a:rPr spc="-20" dirty="0">
                <a:solidFill>
                  <a:prstClr val="black"/>
                </a:solidFill>
                <a:cs typeface="Calibri"/>
              </a:rPr>
              <a:t> </a:t>
            </a:r>
            <a:r>
              <a:rPr spc="-5" dirty="0">
                <a:solidFill>
                  <a:prstClr val="black"/>
                </a:solidFill>
                <a:cs typeface="Calibri"/>
              </a:rPr>
              <a:t>Assessment</a:t>
            </a:r>
            <a:endParaRPr>
              <a:solidFill>
                <a:prstClr val="black"/>
              </a:solidFill>
              <a:cs typeface="Calibri"/>
            </a:endParaRPr>
          </a:p>
          <a:p>
            <a:pPr defTabSz="914400">
              <a:spcBef>
                <a:spcPts val="30"/>
              </a:spcBef>
              <a:buFont typeface="Calibri"/>
              <a:buAutoNum type="alphaUcPeriod" startAt="2"/>
            </a:pPr>
            <a:endParaRPr sz="1850">
              <a:solidFill>
                <a:prstClr val="black"/>
              </a:solidFill>
              <a:latin typeface="Times New Roman"/>
              <a:cs typeface="Times New Roman"/>
            </a:endParaRPr>
          </a:p>
          <a:p>
            <a:pPr marL="527685" indent="-514984" defTabSz="914400">
              <a:spcBef>
                <a:spcPts val="5"/>
              </a:spcBef>
              <a:buFontTx/>
              <a:buAutoNum type="alphaUcPeriod" startAt="2"/>
              <a:tabLst>
                <a:tab pos="527685" algn="l"/>
                <a:tab pos="528320" algn="l"/>
              </a:tabLst>
            </a:pPr>
            <a:r>
              <a:rPr spc="-10" dirty="0">
                <a:solidFill>
                  <a:prstClr val="black"/>
                </a:solidFill>
                <a:cs typeface="Calibri"/>
              </a:rPr>
              <a:t>Integration, </a:t>
            </a:r>
            <a:r>
              <a:rPr spc="-5" dirty="0">
                <a:solidFill>
                  <a:prstClr val="black"/>
                </a:solidFill>
                <a:cs typeface="Calibri"/>
              </a:rPr>
              <a:t>Analysis, </a:t>
            </a:r>
            <a:r>
              <a:rPr dirty="0">
                <a:solidFill>
                  <a:prstClr val="black"/>
                </a:solidFill>
                <a:cs typeface="Calibri"/>
              </a:rPr>
              <a:t>&amp;</a:t>
            </a:r>
            <a:r>
              <a:rPr spc="-55" dirty="0">
                <a:solidFill>
                  <a:prstClr val="black"/>
                </a:solidFill>
                <a:cs typeface="Calibri"/>
              </a:rPr>
              <a:t> </a:t>
            </a:r>
            <a:r>
              <a:rPr spc="-10" dirty="0">
                <a:solidFill>
                  <a:prstClr val="black"/>
                </a:solidFill>
                <a:cs typeface="Calibri"/>
              </a:rPr>
              <a:t>Futures</a:t>
            </a:r>
            <a:endParaRPr>
              <a:solidFill>
                <a:prstClr val="black"/>
              </a:solidFill>
              <a:cs typeface="Calibri"/>
            </a:endParaRPr>
          </a:p>
        </p:txBody>
      </p:sp>
      <p:sp>
        <p:nvSpPr>
          <p:cNvPr id="7" name="object 7"/>
          <p:cNvSpPr txBox="1"/>
          <p:nvPr/>
        </p:nvSpPr>
        <p:spPr>
          <a:xfrm>
            <a:off x="4773548" y="1798954"/>
            <a:ext cx="3264535" cy="573405"/>
          </a:xfrm>
          <a:prstGeom prst="rect">
            <a:avLst/>
          </a:prstGeom>
        </p:spPr>
        <p:txBody>
          <a:bodyPr vert="horz" wrap="square" lIns="0" tIns="0" rIns="0" bIns="0" rtlCol="0">
            <a:spAutoFit/>
          </a:bodyPr>
          <a:lstStyle/>
          <a:p>
            <a:pPr marL="12700" defTabSz="914400"/>
            <a:r>
              <a:rPr spc="-10" dirty="0">
                <a:solidFill>
                  <a:srgbClr val="E36C09"/>
                </a:solidFill>
                <a:cs typeface="Calibri"/>
              </a:rPr>
              <a:t>Complete</a:t>
            </a:r>
            <a:endParaRPr>
              <a:solidFill>
                <a:prstClr val="black"/>
              </a:solidFill>
              <a:cs typeface="Calibri"/>
            </a:endParaRPr>
          </a:p>
          <a:p>
            <a:pPr marL="12700" defTabSz="914400"/>
            <a:r>
              <a:rPr spc="-5" dirty="0">
                <a:solidFill>
                  <a:prstClr val="black"/>
                </a:solidFill>
                <a:cs typeface="Calibri"/>
              </a:rPr>
              <a:t>September 2015 </a:t>
            </a:r>
            <a:r>
              <a:rPr dirty="0">
                <a:solidFill>
                  <a:prstClr val="black"/>
                </a:solidFill>
                <a:cs typeface="Calibri"/>
              </a:rPr>
              <a:t>– </a:t>
            </a:r>
            <a:r>
              <a:rPr spc="-5" dirty="0">
                <a:solidFill>
                  <a:prstClr val="black"/>
                </a:solidFill>
                <a:cs typeface="Calibri"/>
              </a:rPr>
              <a:t>December</a:t>
            </a:r>
            <a:r>
              <a:rPr spc="10" dirty="0">
                <a:solidFill>
                  <a:prstClr val="black"/>
                </a:solidFill>
                <a:cs typeface="Calibri"/>
              </a:rPr>
              <a:t> </a:t>
            </a:r>
            <a:r>
              <a:rPr spc="-5" dirty="0">
                <a:solidFill>
                  <a:prstClr val="black"/>
                </a:solidFill>
                <a:cs typeface="Calibri"/>
              </a:rPr>
              <a:t>2016</a:t>
            </a:r>
            <a:endParaRPr>
              <a:solidFill>
                <a:prstClr val="black"/>
              </a:solidFill>
              <a:cs typeface="Calibri"/>
            </a:endParaRPr>
          </a:p>
        </p:txBody>
      </p:sp>
      <p:sp>
        <p:nvSpPr>
          <p:cNvPr id="8" name="object 8"/>
          <p:cNvSpPr txBox="1"/>
          <p:nvPr/>
        </p:nvSpPr>
        <p:spPr>
          <a:xfrm>
            <a:off x="4773548" y="3445509"/>
            <a:ext cx="2430780" cy="572770"/>
          </a:xfrm>
          <a:prstGeom prst="rect">
            <a:avLst/>
          </a:prstGeom>
        </p:spPr>
        <p:txBody>
          <a:bodyPr vert="horz" wrap="square" lIns="0" tIns="0" rIns="0" bIns="0" rtlCol="0">
            <a:spAutoFit/>
          </a:bodyPr>
          <a:lstStyle/>
          <a:p>
            <a:pPr marL="12700" marR="5080" defTabSz="914400"/>
            <a:r>
              <a:rPr spc="-10" dirty="0">
                <a:solidFill>
                  <a:srgbClr val="E36C09"/>
                </a:solidFill>
                <a:cs typeface="Calibri"/>
              </a:rPr>
              <a:t>Currently </a:t>
            </a:r>
            <a:r>
              <a:rPr spc="-5" dirty="0">
                <a:solidFill>
                  <a:srgbClr val="E36C09"/>
                </a:solidFill>
                <a:cs typeface="Calibri"/>
              </a:rPr>
              <a:t>in Phase </a:t>
            </a:r>
            <a:r>
              <a:rPr dirty="0">
                <a:solidFill>
                  <a:srgbClr val="E36C09"/>
                </a:solidFill>
                <a:cs typeface="Calibri"/>
              </a:rPr>
              <a:t>B  </a:t>
            </a:r>
            <a:r>
              <a:rPr dirty="0">
                <a:solidFill>
                  <a:prstClr val="black"/>
                </a:solidFill>
                <a:cs typeface="Calibri"/>
              </a:rPr>
              <a:t>January 2017 – </a:t>
            </a:r>
            <a:r>
              <a:rPr spc="-5" dirty="0">
                <a:solidFill>
                  <a:prstClr val="black"/>
                </a:solidFill>
                <a:cs typeface="Calibri"/>
              </a:rPr>
              <a:t>April</a:t>
            </a:r>
            <a:r>
              <a:rPr spc="-65" dirty="0">
                <a:solidFill>
                  <a:prstClr val="black"/>
                </a:solidFill>
                <a:cs typeface="Calibri"/>
              </a:rPr>
              <a:t> </a:t>
            </a:r>
            <a:r>
              <a:rPr dirty="0">
                <a:solidFill>
                  <a:prstClr val="black"/>
                </a:solidFill>
                <a:cs typeface="Calibri"/>
              </a:rPr>
              <a:t>2018</a:t>
            </a:r>
            <a:endParaRPr>
              <a:solidFill>
                <a:prstClr val="black"/>
              </a:solidFill>
              <a:cs typeface="Calibri"/>
            </a:endParaRPr>
          </a:p>
        </p:txBody>
      </p:sp>
      <p:sp>
        <p:nvSpPr>
          <p:cNvPr id="9" name="object 9"/>
          <p:cNvSpPr txBox="1"/>
          <p:nvPr/>
        </p:nvSpPr>
        <p:spPr>
          <a:xfrm>
            <a:off x="4773548" y="4268470"/>
            <a:ext cx="1171575" cy="298450"/>
          </a:xfrm>
          <a:prstGeom prst="rect">
            <a:avLst/>
          </a:prstGeom>
        </p:spPr>
        <p:txBody>
          <a:bodyPr vert="horz" wrap="square" lIns="0" tIns="0" rIns="0" bIns="0" rtlCol="0">
            <a:spAutoFit/>
          </a:bodyPr>
          <a:lstStyle/>
          <a:p>
            <a:pPr marL="12700" defTabSz="914400"/>
            <a:r>
              <a:rPr dirty="0">
                <a:solidFill>
                  <a:prstClr val="black"/>
                </a:solidFill>
                <a:cs typeface="Calibri"/>
              </a:rPr>
              <a:t>2018 –</a:t>
            </a:r>
            <a:r>
              <a:rPr spc="-90" dirty="0">
                <a:solidFill>
                  <a:prstClr val="black"/>
                </a:solidFill>
                <a:cs typeface="Calibri"/>
              </a:rPr>
              <a:t> </a:t>
            </a:r>
            <a:r>
              <a:rPr spc="-5" dirty="0">
                <a:solidFill>
                  <a:prstClr val="black"/>
                </a:solidFill>
                <a:cs typeface="Calibri"/>
              </a:rPr>
              <a:t>2019</a:t>
            </a:r>
            <a:endParaRPr>
              <a:solidFill>
                <a:prstClr val="black"/>
              </a:solidFill>
              <a:cs typeface="Calibri"/>
            </a:endParaRPr>
          </a:p>
        </p:txBody>
      </p:sp>
      <p:sp>
        <p:nvSpPr>
          <p:cNvPr id="10" name="object 10"/>
          <p:cNvSpPr txBox="1"/>
          <p:nvPr/>
        </p:nvSpPr>
        <p:spPr>
          <a:xfrm>
            <a:off x="4773548" y="4817364"/>
            <a:ext cx="1127760" cy="298450"/>
          </a:xfrm>
          <a:prstGeom prst="rect">
            <a:avLst/>
          </a:prstGeom>
        </p:spPr>
        <p:txBody>
          <a:bodyPr vert="horz" wrap="square" lIns="0" tIns="0" rIns="0" bIns="0" rtlCol="0">
            <a:spAutoFit/>
          </a:bodyPr>
          <a:lstStyle/>
          <a:p>
            <a:pPr marL="12700" defTabSz="914400"/>
            <a:r>
              <a:rPr dirty="0">
                <a:solidFill>
                  <a:prstClr val="black"/>
                </a:solidFill>
                <a:cs typeface="Calibri"/>
              </a:rPr>
              <a:t>2019 -</a:t>
            </a:r>
            <a:r>
              <a:rPr spc="-90" dirty="0">
                <a:solidFill>
                  <a:prstClr val="black"/>
                </a:solidFill>
                <a:cs typeface="Calibri"/>
              </a:rPr>
              <a:t> </a:t>
            </a:r>
            <a:r>
              <a:rPr spc="-5" dirty="0">
                <a:solidFill>
                  <a:prstClr val="black"/>
                </a:solidFill>
                <a:cs typeface="Calibri"/>
              </a:rPr>
              <a:t>2020</a:t>
            </a:r>
            <a:endParaRPr>
              <a:solidFill>
                <a:prstClr val="black"/>
              </a:solidFill>
              <a:cs typeface="Calibri"/>
            </a:endParaRPr>
          </a:p>
        </p:txBody>
      </p:sp>
      <p:sp>
        <p:nvSpPr>
          <p:cNvPr id="11" name="object 11"/>
          <p:cNvSpPr/>
          <p:nvPr/>
        </p:nvSpPr>
        <p:spPr>
          <a:xfrm>
            <a:off x="7502652" y="2634995"/>
            <a:ext cx="1089659" cy="662939"/>
          </a:xfrm>
          <a:prstGeom prst="rect">
            <a:avLst/>
          </a:prstGeom>
          <a:blipFill>
            <a:blip r:embed="rId2" cstate="print"/>
            <a:stretch>
              <a:fillRect/>
            </a:stretch>
          </a:blipFill>
        </p:spPr>
        <p:txBody>
          <a:bodyPr wrap="square" lIns="0" tIns="0" rIns="0" bIns="0" rtlCol="0"/>
          <a:lstStyle/>
          <a:p>
            <a:pPr defTabSz="914400"/>
            <a:endParaRPr>
              <a:solidFill>
                <a:prstClr val="black"/>
              </a:solidFill>
            </a:endParaRPr>
          </a:p>
        </p:txBody>
      </p:sp>
      <p:sp>
        <p:nvSpPr>
          <p:cNvPr id="12" name="object 12"/>
          <p:cNvSpPr/>
          <p:nvPr/>
        </p:nvSpPr>
        <p:spPr>
          <a:xfrm>
            <a:off x="5920740" y="2581655"/>
            <a:ext cx="1490471" cy="597408"/>
          </a:xfrm>
          <a:prstGeom prst="rect">
            <a:avLst/>
          </a:prstGeom>
          <a:blipFill>
            <a:blip r:embed="rId3" cstate="print"/>
            <a:stretch>
              <a:fillRect/>
            </a:stretch>
          </a:blipFill>
        </p:spPr>
        <p:txBody>
          <a:bodyPr wrap="square" lIns="0" tIns="0" rIns="0" bIns="0" rtlCol="0"/>
          <a:lstStyle/>
          <a:p>
            <a:pPr defTabSz="914400"/>
            <a:endParaRPr>
              <a:solidFill>
                <a:prstClr val="black"/>
              </a:solidFill>
            </a:endParaRPr>
          </a:p>
        </p:txBody>
      </p:sp>
      <p:sp>
        <p:nvSpPr>
          <p:cNvPr id="13" name="object 13"/>
          <p:cNvSpPr/>
          <p:nvPr/>
        </p:nvSpPr>
        <p:spPr>
          <a:xfrm>
            <a:off x="4693920" y="2833116"/>
            <a:ext cx="1275588" cy="268224"/>
          </a:xfrm>
          <a:prstGeom prst="rect">
            <a:avLst/>
          </a:prstGeom>
          <a:blipFill>
            <a:blip r:embed="rId4" cstate="print"/>
            <a:stretch>
              <a:fillRect/>
            </a:stretch>
          </a:blipFill>
        </p:spPr>
        <p:txBody>
          <a:bodyPr wrap="square" lIns="0" tIns="0" rIns="0" bIns="0" rtlCol="0"/>
          <a:lstStyle/>
          <a:p>
            <a:pPr defTabSz="914400"/>
            <a:endParaRPr>
              <a:solidFill>
                <a:prstClr val="black"/>
              </a:solidFill>
            </a:endParaRPr>
          </a:p>
        </p:txBody>
      </p:sp>
    </p:spTree>
    <p:extLst>
      <p:ext uri="{BB962C8B-B14F-4D97-AF65-F5344CB8AC3E}">
        <p14:creationId xmlns:p14="http://schemas.microsoft.com/office/powerpoint/2010/main" val="4134355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8955" y="527430"/>
            <a:ext cx="8286089" cy="553998"/>
          </a:xfrm>
          <a:prstGeom prst="rect">
            <a:avLst/>
          </a:prstGeom>
        </p:spPr>
        <p:txBody>
          <a:bodyPr vert="horz" wrap="square" lIns="0" tIns="0" rIns="0" bIns="0" rtlCol="0" anchor="ctr">
            <a:spAutoFit/>
          </a:bodyPr>
          <a:lstStyle/>
          <a:p>
            <a:pPr algn="l" rtl="0"/>
            <a:r>
              <a:rPr sz="3600" b="1" kern="1200" dirty="0">
                <a:solidFill>
                  <a:srgbClr val="00C1D5"/>
                </a:solidFill>
                <a:latin typeface="+mn-lt"/>
              </a:rPr>
              <a:t>Sharing</a:t>
            </a:r>
          </a:p>
        </p:txBody>
      </p:sp>
      <p:sp>
        <p:nvSpPr>
          <p:cNvPr id="3" name="object 3"/>
          <p:cNvSpPr/>
          <p:nvPr/>
        </p:nvSpPr>
        <p:spPr>
          <a:xfrm>
            <a:off x="350520" y="1417319"/>
            <a:ext cx="1816608" cy="1545336"/>
          </a:xfrm>
          <a:prstGeom prst="rect">
            <a:avLst/>
          </a:prstGeom>
          <a:blipFill>
            <a:blip r:embed="rId2" cstate="print"/>
            <a:stretch>
              <a:fillRect/>
            </a:stretch>
          </a:blipFill>
        </p:spPr>
        <p:txBody>
          <a:bodyPr wrap="square" lIns="0" tIns="0" rIns="0" bIns="0" rtlCol="0"/>
          <a:lstStyle/>
          <a:p>
            <a:pPr defTabSz="914400"/>
            <a:endParaRPr>
              <a:solidFill>
                <a:prstClr val="black"/>
              </a:solidFill>
            </a:endParaRPr>
          </a:p>
        </p:txBody>
      </p:sp>
      <p:sp>
        <p:nvSpPr>
          <p:cNvPr id="4" name="object 4"/>
          <p:cNvSpPr/>
          <p:nvPr/>
        </p:nvSpPr>
        <p:spPr>
          <a:xfrm>
            <a:off x="350520" y="3212592"/>
            <a:ext cx="1816608" cy="1350263"/>
          </a:xfrm>
          <a:prstGeom prst="rect">
            <a:avLst/>
          </a:prstGeom>
          <a:blipFill>
            <a:blip r:embed="rId3" cstate="print"/>
            <a:stretch>
              <a:fillRect/>
            </a:stretch>
          </a:blipFill>
        </p:spPr>
        <p:txBody>
          <a:bodyPr wrap="square" lIns="0" tIns="0" rIns="0" bIns="0" rtlCol="0"/>
          <a:lstStyle/>
          <a:p>
            <a:pPr defTabSz="914400"/>
            <a:endParaRPr>
              <a:solidFill>
                <a:prstClr val="black"/>
              </a:solidFill>
            </a:endParaRPr>
          </a:p>
        </p:txBody>
      </p:sp>
      <p:sp>
        <p:nvSpPr>
          <p:cNvPr id="5" name="object 5"/>
          <p:cNvSpPr/>
          <p:nvPr/>
        </p:nvSpPr>
        <p:spPr>
          <a:xfrm>
            <a:off x="644651" y="4789932"/>
            <a:ext cx="1522476" cy="1385316"/>
          </a:xfrm>
          <a:prstGeom prst="rect">
            <a:avLst/>
          </a:prstGeom>
          <a:blipFill>
            <a:blip r:embed="rId4" cstate="print"/>
            <a:stretch>
              <a:fillRect/>
            </a:stretch>
          </a:blipFill>
        </p:spPr>
        <p:txBody>
          <a:bodyPr wrap="square" lIns="0" tIns="0" rIns="0" bIns="0" rtlCol="0"/>
          <a:lstStyle/>
          <a:p>
            <a:pPr defTabSz="914400"/>
            <a:endParaRPr>
              <a:solidFill>
                <a:prstClr val="black"/>
              </a:solidFill>
            </a:endParaRPr>
          </a:p>
        </p:txBody>
      </p:sp>
      <p:sp>
        <p:nvSpPr>
          <p:cNvPr id="6" name="object 6"/>
          <p:cNvSpPr txBox="1"/>
          <p:nvPr/>
        </p:nvSpPr>
        <p:spPr>
          <a:xfrm>
            <a:off x="2511298" y="1448434"/>
            <a:ext cx="6190615" cy="4031873"/>
          </a:xfrm>
          <a:prstGeom prst="rect">
            <a:avLst/>
          </a:prstGeom>
        </p:spPr>
        <p:txBody>
          <a:bodyPr vert="horz" wrap="square" lIns="0" tIns="0" rIns="0" bIns="0" rtlCol="0">
            <a:spAutoFit/>
          </a:bodyPr>
          <a:lstStyle/>
          <a:p>
            <a:pPr marL="12700" defTabSz="914400"/>
            <a:r>
              <a:rPr b="1" spc="-5" dirty="0">
                <a:solidFill>
                  <a:prstClr val="black"/>
                </a:solidFill>
                <a:cs typeface="Calibri"/>
              </a:rPr>
              <a:t>SHARING </a:t>
            </a:r>
            <a:r>
              <a:rPr b="1" dirty="0">
                <a:solidFill>
                  <a:prstClr val="black"/>
                </a:solidFill>
                <a:cs typeface="Calibri"/>
              </a:rPr>
              <a:t>AS AN </a:t>
            </a:r>
            <a:r>
              <a:rPr b="1" spc="-30" dirty="0">
                <a:solidFill>
                  <a:prstClr val="black"/>
                </a:solidFill>
                <a:cs typeface="Calibri"/>
              </a:rPr>
              <a:t>EVERYDAY </a:t>
            </a:r>
            <a:r>
              <a:rPr b="1" spc="-5" dirty="0">
                <a:solidFill>
                  <a:prstClr val="black"/>
                </a:solidFill>
                <a:cs typeface="Calibri"/>
              </a:rPr>
              <a:t>SOCIAL</a:t>
            </a:r>
            <a:r>
              <a:rPr b="1" spc="15" dirty="0">
                <a:solidFill>
                  <a:prstClr val="black"/>
                </a:solidFill>
                <a:cs typeface="Calibri"/>
              </a:rPr>
              <a:t> </a:t>
            </a:r>
            <a:r>
              <a:rPr b="1" spc="-10" dirty="0">
                <a:solidFill>
                  <a:prstClr val="black"/>
                </a:solidFill>
                <a:cs typeface="Calibri"/>
              </a:rPr>
              <a:t>PRACTICE</a:t>
            </a:r>
            <a:endParaRPr dirty="0">
              <a:solidFill>
                <a:prstClr val="black"/>
              </a:solidFill>
              <a:cs typeface="Calibri"/>
            </a:endParaRPr>
          </a:p>
          <a:p>
            <a:pPr marL="12700" marR="205104" defTabSz="914400">
              <a:spcBef>
                <a:spcPts val="20"/>
              </a:spcBef>
            </a:pPr>
            <a:r>
              <a:rPr sz="1600" spc="-5" dirty="0">
                <a:solidFill>
                  <a:prstClr val="black"/>
                </a:solidFill>
                <a:cs typeface="Calibri"/>
              </a:rPr>
              <a:t>Sharing a meal with friends and </a:t>
            </a:r>
            <a:r>
              <a:rPr sz="1600" spc="-10" dirty="0">
                <a:solidFill>
                  <a:prstClr val="black"/>
                </a:solidFill>
                <a:cs typeface="Calibri"/>
              </a:rPr>
              <a:t>family; </a:t>
            </a:r>
            <a:r>
              <a:rPr sz="1600" spc="-5" dirty="0">
                <a:solidFill>
                  <a:prstClr val="black"/>
                </a:solidFill>
                <a:cs typeface="Calibri"/>
              </a:rPr>
              <a:t>sharing a </a:t>
            </a:r>
            <a:r>
              <a:rPr sz="1600" spc="-10" dirty="0">
                <a:solidFill>
                  <a:prstClr val="black"/>
                </a:solidFill>
                <a:cs typeface="Calibri"/>
              </a:rPr>
              <a:t>kitchen </a:t>
            </a:r>
            <a:r>
              <a:rPr sz="1600" spc="-5" dirty="0">
                <a:solidFill>
                  <a:prstClr val="black"/>
                </a:solidFill>
                <a:cs typeface="Calibri"/>
              </a:rPr>
              <a:t>with </a:t>
            </a:r>
            <a:r>
              <a:rPr sz="1600" spc="-10" dirty="0">
                <a:solidFill>
                  <a:prstClr val="black"/>
                </a:solidFill>
                <a:cs typeface="Calibri"/>
              </a:rPr>
              <a:t>colleagues  Historically well</a:t>
            </a:r>
            <a:r>
              <a:rPr sz="1600" spc="-30" dirty="0">
                <a:solidFill>
                  <a:prstClr val="black"/>
                </a:solidFill>
                <a:cs typeface="Calibri"/>
              </a:rPr>
              <a:t> </a:t>
            </a:r>
            <a:r>
              <a:rPr sz="1600" spc="-10" dirty="0">
                <a:solidFill>
                  <a:prstClr val="black"/>
                </a:solidFill>
                <a:cs typeface="Calibri"/>
              </a:rPr>
              <a:t>researched</a:t>
            </a:r>
            <a:endParaRPr sz="1600" dirty="0">
              <a:solidFill>
                <a:prstClr val="black"/>
              </a:solidFill>
              <a:cs typeface="Calibri"/>
            </a:endParaRPr>
          </a:p>
          <a:p>
            <a:pPr defTabSz="914400">
              <a:spcBef>
                <a:spcPts val="25"/>
              </a:spcBef>
            </a:pPr>
            <a:endParaRPr sz="2100" dirty="0">
              <a:solidFill>
                <a:prstClr val="black"/>
              </a:solidFill>
              <a:latin typeface="Times New Roman"/>
              <a:cs typeface="Times New Roman"/>
            </a:endParaRPr>
          </a:p>
          <a:p>
            <a:pPr marL="12700" defTabSz="914400"/>
            <a:r>
              <a:rPr b="1" spc="-5" dirty="0">
                <a:solidFill>
                  <a:prstClr val="black"/>
                </a:solidFill>
                <a:cs typeface="Calibri"/>
              </a:rPr>
              <a:t>SHARING</a:t>
            </a:r>
            <a:r>
              <a:rPr b="1" spc="-75" dirty="0">
                <a:solidFill>
                  <a:prstClr val="black"/>
                </a:solidFill>
                <a:cs typeface="Calibri"/>
              </a:rPr>
              <a:t> </a:t>
            </a:r>
            <a:r>
              <a:rPr b="1" spc="-10" dirty="0">
                <a:solidFill>
                  <a:prstClr val="black"/>
                </a:solidFill>
                <a:cs typeface="Calibri"/>
              </a:rPr>
              <a:t>ECONOMIES</a:t>
            </a:r>
            <a:endParaRPr dirty="0">
              <a:solidFill>
                <a:prstClr val="black"/>
              </a:solidFill>
              <a:cs typeface="Calibri"/>
            </a:endParaRPr>
          </a:p>
          <a:p>
            <a:pPr marL="12700" defTabSz="914400">
              <a:spcBef>
                <a:spcPts val="20"/>
              </a:spcBef>
            </a:pPr>
            <a:r>
              <a:rPr sz="1600" spc="-10" dirty="0">
                <a:solidFill>
                  <a:prstClr val="black"/>
                </a:solidFill>
                <a:cs typeface="Calibri"/>
              </a:rPr>
              <a:t>Stretching contemporary </a:t>
            </a:r>
            <a:r>
              <a:rPr sz="1600" spc="-5" dirty="0">
                <a:solidFill>
                  <a:prstClr val="black"/>
                </a:solidFill>
                <a:cs typeface="Calibri"/>
              </a:rPr>
              <a:t>sharing </a:t>
            </a:r>
            <a:r>
              <a:rPr sz="1600" spc="-10" dirty="0">
                <a:solidFill>
                  <a:prstClr val="black"/>
                </a:solidFill>
                <a:cs typeface="Calibri"/>
              </a:rPr>
              <a:t>into new spaces </a:t>
            </a:r>
            <a:r>
              <a:rPr sz="1600" spc="-5" dirty="0">
                <a:solidFill>
                  <a:prstClr val="black"/>
                </a:solidFill>
                <a:cs typeface="Calibri"/>
              </a:rPr>
              <a:t>and</a:t>
            </a:r>
            <a:r>
              <a:rPr sz="1600" spc="55" dirty="0">
                <a:solidFill>
                  <a:prstClr val="black"/>
                </a:solidFill>
                <a:cs typeface="Calibri"/>
              </a:rPr>
              <a:t> </a:t>
            </a:r>
            <a:r>
              <a:rPr sz="1600" spc="-5" dirty="0">
                <a:solidFill>
                  <a:prstClr val="black"/>
                </a:solidFill>
                <a:cs typeface="Calibri"/>
              </a:rPr>
              <a:t>scales</a:t>
            </a:r>
            <a:endParaRPr sz="1600" dirty="0">
              <a:solidFill>
                <a:prstClr val="black"/>
              </a:solidFill>
              <a:cs typeface="Calibri"/>
            </a:endParaRPr>
          </a:p>
          <a:p>
            <a:pPr defTabSz="914400">
              <a:spcBef>
                <a:spcPts val="15"/>
              </a:spcBef>
            </a:pPr>
            <a:endParaRPr sz="1950" dirty="0">
              <a:solidFill>
                <a:prstClr val="black"/>
              </a:solidFill>
              <a:latin typeface="Times New Roman"/>
              <a:cs typeface="Times New Roman"/>
            </a:endParaRPr>
          </a:p>
          <a:p>
            <a:pPr marL="12700" defTabSz="914400"/>
            <a:r>
              <a:rPr b="1" spc="-15" dirty="0">
                <a:solidFill>
                  <a:prstClr val="black"/>
                </a:solidFill>
                <a:cs typeface="Calibri"/>
              </a:rPr>
              <a:t>SUSTAINABILITY </a:t>
            </a:r>
            <a:r>
              <a:rPr b="1" spc="-5" dirty="0">
                <a:solidFill>
                  <a:prstClr val="black"/>
                </a:solidFill>
                <a:cs typeface="Calibri"/>
              </a:rPr>
              <a:t>CLAIMS </a:t>
            </a:r>
            <a:r>
              <a:rPr b="1" dirty="0">
                <a:solidFill>
                  <a:prstClr val="black"/>
                </a:solidFill>
                <a:cs typeface="Calibri"/>
              </a:rPr>
              <a:t>BUT </a:t>
            </a:r>
            <a:r>
              <a:rPr b="1" spc="-5" dirty="0">
                <a:solidFill>
                  <a:prstClr val="black"/>
                </a:solidFill>
                <a:cs typeface="Calibri"/>
              </a:rPr>
              <a:t>LIMITED </a:t>
            </a:r>
            <a:r>
              <a:rPr b="1" dirty="0">
                <a:solidFill>
                  <a:prstClr val="black"/>
                </a:solidFill>
                <a:cs typeface="Calibri"/>
              </a:rPr>
              <a:t>EVIDENCE</a:t>
            </a:r>
            <a:r>
              <a:rPr b="1" spc="-30" dirty="0">
                <a:solidFill>
                  <a:prstClr val="black"/>
                </a:solidFill>
                <a:cs typeface="Calibri"/>
              </a:rPr>
              <a:t> </a:t>
            </a:r>
            <a:r>
              <a:rPr b="1" spc="-5" dirty="0">
                <a:solidFill>
                  <a:prstClr val="black"/>
                </a:solidFill>
                <a:cs typeface="Calibri"/>
              </a:rPr>
              <a:t>BASE</a:t>
            </a:r>
            <a:endParaRPr dirty="0">
              <a:solidFill>
                <a:prstClr val="black"/>
              </a:solidFill>
              <a:cs typeface="Calibri"/>
            </a:endParaRPr>
          </a:p>
          <a:p>
            <a:pPr marL="12700" marR="5080" defTabSz="914400">
              <a:spcBef>
                <a:spcPts val="20"/>
              </a:spcBef>
            </a:pPr>
            <a:r>
              <a:rPr sz="1600" spc="-20" dirty="0">
                <a:solidFill>
                  <a:prstClr val="black"/>
                </a:solidFill>
                <a:cs typeface="Calibri"/>
              </a:rPr>
              <a:t>“a </a:t>
            </a:r>
            <a:r>
              <a:rPr sz="1600" spc="-5" dirty="0">
                <a:solidFill>
                  <a:prstClr val="black"/>
                </a:solidFill>
                <a:cs typeface="Calibri"/>
              </a:rPr>
              <a:t>means to build </a:t>
            </a:r>
            <a:r>
              <a:rPr sz="1600" spc="-20" dirty="0">
                <a:solidFill>
                  <a:prstClr val="black"/>
                </a:solidFill>
                <a:cs typeface="Calibri"/>
              </a:rPr>
              <a:t>community, </a:t>
            </a:r>
            <a:r>
              <a:rPr sz="1600" spc="-10" dirty="0">
                <a:solidFill>
                  <a:prstClr val="black"/>
                </a:solidFill>
                <a:cs typeface="Calibri"/>
              </a:rPr>
              <a:t>to </a:t>
            </a:r>
            <a:r>
              <a:rPr sz="1600" spc="-5" dirty="0">
                <a:solidFill>
                  <a:prstClr val="black"/>
                </a:solidFill>
                <a:cs typeface="Calibri"/>
              </a:rPr>
              <a:t>distribute (and </a:t>
            </a:r>
            <a:r>
              <a:rPr sz="1600" spc="-10" dirty="0">
                <a:solidFill>
                  <a:prstClr val="black"/>
                </a:solidFill>
                <a:cs typeface="Calibri"/>
              </a:rPr>
              <a:t>re-distribute) </a:t>
            </a:r>
            <a:r>
              <a:rPr sz="1600" spc="-15" dirty="0">
                <a:solidFill>
                  <a:prstClr val="black"/>
                </a:solidFill>
                <a:cs typeface="Calibri"/>
              </a:rPr>
              <a:t>resources  more efficiently, </a:t>
            </a:r>
            <a:r>
              <a:rPr sz="1600" spc="-10" dirty="0">
                <a:solidFill>
                  <a:prstClr val="black"/>
                </a:solidFill>
                <a:cs typeface="Calibri"/>
              </a:rPr>
              <a:t>to tread </a:t>
            </a:r>
            <a:r>
              <a:rPr sz="1600" spc="-15" dirty="0">
                <a:solidFill>
                  <a:prstClr val="black"/>
                </a:solidFill>
                <a:cs typeface="Calibri"/>
              </a:rPr>
              <a:t>more </a:t>
            </a:r>
            <a:r>
              <a:rPr sz="1600" spc="-5" dirty="0">
                <a:solidFill>
                  <a:prstClr val="black"/>
                </a:solidFill>
                <a:cs typeface="Calibri"/>
              </a:rPr>
              <a:t>lightly on our environment” (Gaskins,</a:t>
            </a:r>
            <a:r>
              <a:rPr sz="1600" spc="175" dirty="0">
                <a:solidFill>
                  <a:prstClr val="black"/>
                </a:solidFill>
                <a:cs typeface="Calibri"/>
              </a:rPr>
              <a:t> </a:t>
            </a:r>
            <a:r>
              <a:rPr sz="1600" spc="-10" dirty="0">
                <a:solidFill>
                  <a:prstClr val="black"/>
                </a:solidFill>
                <a:cs typeface="Calibri"/>
              </a:rPr>
              <a:t>2010)</a:t>
            </a:r>
            <a:endParaRPr sz="1600" dirty="0">
              <a:solidFill>
                <a:prstClr val="black"/>
              </a:solidFill>
              <a:cs typeface="Calibri"/>
            </a:endParaRPr>
          </a:p>
          <a:p>
            <a:pPr marL="12700" marR="1202690" defTabSz="914400">
              <a:lnSpc>
                <a:spcPct val="200100"/>
              </a:lnSpc>
              <a:spcBef>
                <a:spcPts val="780"/>
              </a:spcBef>
            </a:pPr>
            <a:r>
              <a:rPr sz="2400" b="1" spc="-5" dirty="0">
                <a:solidFill>
                  <a:prstClr val="black"/>
                </a:solidFill>
                <a:cs typeface="Calibri"/>
              </a:rPr>
              <a:t>SHARECITY</a:t>
            </a:r>
            <a:r>
              <a:rPr sz="2400" b="1" spc="-110" dirty="0">
                <a:solidFill>
                  <a:prstClr val="black"/>
                </a:solidFill>
                <a:cs typeface="Calibri"/>
              </a:rPr>
              <a:t> </a:t>
            </a:r>
            <a:r>
              <a:rPr sz="2400" b="1" spc="-40" dirty="0">
                <a:solidFill>
                  <a:prstClr val="black"/>
                </a:solidFill>
                <a:cs typeface="Calibri"/>
              </a:rPr>
              <a:t>INNOVATION</a:t>
            </a:r>
            <a:endParaRPr sz="2400" dirty="0">
              <a:solidFill>
                <a:prstClr val="black"/>
              </a:solidFill>
              <a:cs typeface="Calibri"/>
            </a:endParaRPr>
          </a:p>
          <a:p>
            <a:pPr marL="12700" marR="1140460" defTabSz="914400">
              <a:spcBef>
                <a:spcPts val="55"/>
              </a:spcBef>
            </a:pPr>
            <a:r>
              <a:rPr sz="1600" b="1" spc="-10" dirty="0">
                <a:solidFill>
                  <a:prstClr val="black"/>
                </a:solidFill>
                <a:cs typeface="Calibri"/>
              </a:rPr>
              <a:t>Opening </a:t>
            </a:r>
            <a:r>
              <a:rPr sz="1600" b="1" spc="-5" dirty="0">
                <a:solidFill>
                  <a:prstClr val="black"/>
                </a:solidFill>
                <a:cs typeface="Calibri"/>
              </a:rPr>
              <a:t>up </a:t>
            </a:r>
            <a:r>
              <a:rPr sz="1600" b="1" spc="-10" dirty="0">
                <a:solidFill>
                  <a:prstClr val="black"/>
                </a:solidFill>
                <a:cs typeface="Calibri"/>
              </a:rPr>
              <a:t>new research horizons </a:t>
            </a:r>
            <a:r>
              <a:rPr sz="1600" b="1" spc="-5" dirty="0">
                <a:solidFill>
                  <a:prstClr val="black"/>
                </a:solidFill>
                <a:cs typeface="Calibri"/>
              </a:rPr>
              <a:t>and building </a:t>
            </a:r>
            <a:r>
              <a:rPr sz="1600" b="1" spc="-10" dirty="0">
                <a:solidFill>
                  <a:prstClr val="black"/>
                </a:solidFill>
                <a:cs typeface="Calibri"/>
              </a:rPr>
              <a:t>evidence </a:t>
            </a:r>
            <a:r>
              <a:rPr sz="1600" b="1" spc="-5" dirty="0">
                <a:solidFill>
                  <a:prstClr val="black"/>
                </a:solidFill>
                <a:cs typeface="Calibri"/>
              </a:rPr>
              <a:t>of  </a:t>
            </a:r>
            <a:r>
              <a:rPr sz="1600" b="1" spc="-10" dirty="0">
                <a:solidFill>
                  <a:prstClr val="black"/>
                </a:solidFill>
                <a:cs typeface="Calibri"/>
              </a:rPr>
              <a:t>food</a:t>
            </a:r>
            <a:r>
              <a:rPr sz="1600" b="1" spc="-60" dirty="0">
                <a:solidFill>
                  <a:prstClr val="black"/>
                </a:solidFill>
                <a:cs typeface="Calibri"/>
              </a:rPr>
              <a:t> </a:t>
            </a:r>
            <a:r>
              <a:rPr sz="1600" b="1" spc="-5" dirty="0">
                <a:solidFill>
                  <a:prstClr val="black"/>
                </a:solidFill>
                <a:cs typeface="Calibri"/>
              </a:rPr>
              <a:t>sharing</a:t>
            </a:r>
            <a:endParaRPr sz="1600" dirty="0">
              <a:solidFill>
                <a:prstClr val="black"/>
              </a:solidFill>
              <a:cs typeface="Calibri"/>
            </a:endParaRPr>
          </a:p>
        </p:txBody>
      </p:sp>
    </p:spTree>
    <p:extLst>
      <p:ext uri="{BB962C8B-B14F-4D97-AF65-F5344CB8AC3E}">
        <p14:creationId xmlns:p14="http://schemas.microsoft.com/office/powerpoint/2010/main" val="2702587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8955" y="527430"/>
            <a:ext cx="8286089" cy="553998"/>
          </a:xfrm>
          <a:prstGeom prst="rect">
            <a:avLst/>
          </a:prstGeom>
        </p:spPr>
        <p:txBody>
          <a:bodyPr vert="horz" wrap="square" lIns="0" tIns="0" rIns="0" bIns="0" rtlCol="0" anchor="ctr">
            <a:spAutoFit/>
          </a:bodyPr>
          <a:lstStyle/>
          <a:p>
            <a:pPr algn="l" rtl="0"/>
            <a:r>
              <a:rPr sz="3600" b="1" kern="1200" dirty="0">
                <a:solidFill>
                  <a:srgbClr val="00C1D5"/>
                </a:solidFill>
                <a:latin typeface="+mn-lt"/>
              </a:rPr>
              <a:t>What do we mean by food sharing?</a:t>
            </a:r>
          </a:p>
        </p:txBody>
      </p:sp>
      <p:sp>
        <p:nvSpPr>
          <p:cNvPr id="3" name="object 3"/>
          <p:cNvSpPr txBox="1">
            <a:spLocks noGrp="1"/>
          </p:cNvSpPr>
          <p:nvPr>
            <p:ph sz="half" idx="2"/>
          </p:nvPr>
        </p:nvSpPr>
        <p:spPr>
          <a:xfrm>
            <a:off x="535940" y="1457578"/>
            <a:ext cx="8608060" cy="2277547"/>
          </a:xfrm>
          <a:prstGeom prst="rect">
            <a:avLst/>
          </a:prstGeom>
        </p:spPr>
        <p:txBody>
          <a:bodyPr vert="horz" wrap="square" lIns="0" tIns="0" rIns="0" bIns="0" rtlCol="0">
            <a:spAutoFit/>
          </a:bodyPr>
          <a:lstStyle/>
          <a:p>
            <a:pPr marL="355600" marR="685800" indent="-342900">
              <a:lnSpc>
                <a:spcPct val="100000"/>
              </a:lnSpc>
              <a:buClr>
                <a:srgbClr val="00C1D4"/>
              </a:buClr>
              <a:buChar char="•"/>
              <a:tabLst>
                <a:tab pos="355600" algn="l"/>
                <a:tab pos="356235" algn="l"/>
              </a:tabLst>
            </a:pPr>
            <a:r>
              <a:rPr spc="-5" dirty="0"/>
              <a:t>Have </a:t>
            </a:r>
            <a:r>
              <a:rPr dirty="0"/>
              <a:t>a </a:t>
            </a:r>
            <a:r>
              <a:rPr spc="-5" dirty="0"/>
              <a:t>portion of </a:t>
            </a:r>
            <a:r>
              <a:rPr b="1" dirty="0">
                <a:latin typeface="Arial"/>
                <a:cs typeface="Arial"/>
              </a:rPr>
              <a:t>FOOD </a:t>
            </a:r>
            <a:r>
              <a:rPr spc="-15" dirty="0"/>
              <a:t>with  </a:t>
            </a:r>
            <a:r>
              <a:rPr spc="-5" dirty="0"/>
              <a:t>another or others; [shared  consumption]</a:t>
            </a:r>
          </a:p>
          <a:p>
            <a:pPr marL="355600" indent="-342900">
              <a:lnSpc>
                <a:spcPct val="100000"/>
              </a:lnSpc>
              <a:spcBef>
                <a:spcPts val="1200"/>
              </a:spcBef>
              <a:buClr>
                <a:srgbClr val="00C1D4"/>
              </a:buClr>
              <a:buChar char="•"/>
              <a:tabLst>
                <a:tab pos="355600" algn="l"/>
                <a:tab pos="356235" algn="l"/>
              </a:tabLst>
            </a:pPr>
            <a:r>
              <a:rPr dirty="0"/>
              <a:t>Give </a:t>
            </a:r>
            <a:r>
              <a:rPr spc="-5" dirty="0"/>
              <a:t>a portion </a:t>
            </a:r>
            <a:r>
              <a:rPr dirty="0"/>
              <a:t>of </a:t>
            </a:r>
            <a:r>
              <a:rPr b="1" dirty="0">
                <a:latin typeface="Arial"/>
                <a:cs typeface="Arial"/>
              </a:rPr>
              <a:t>FOOD </a:t>
            </a:r>
            <a:r>
              <a:rPr dirty="0"/>
              <a:t>to</a:t>
            </a:r>
            <a:r>
              <a:rPr spc="-55" dirty="0"/>
              <a:t> </a:t>
            </a:r>
            <a:r>
              <a:rPr spc="-5" dirty="0"/>
              <a:t>others;</a:t>
            </a:r>
          </a:p>
          <a:p>
            <a:pPr marL="355600">
              <a:lnSpc>
                <a:spcPct val="100000"/>
              </a:lnSpc>
            </a:pPr>
            <a:r>
              <a:rPr spc="-5" dirty="0"/>
              <a:t>[gifting]</a:t>
            </a:r>
          </a:p>
          <a:p>
            <a:pPr marL="355600" marR="5080" indent="-342900">
              <a:lnSpc>
                <a:spcPct val="100000"/>
              </a:lnSpc>
              <a:spcBef>
                <a:spcPts val="1200"/>
              </a:spcBef>
              <a:buClr>
                <a:srgbClr val="00C1D4"/>
              </a:buClr>
              <a:buChar char="•"/>
              <a:tabLst>
                <a:tab pos="355600" algn="l"/>
                <a:tab pos="356235" algn="l"/>
              </a:tabLst>
            </a:pPr>
            <a:r>
              <a:rPr spc="-5" dirty="0"/>
              <a:t>Use, </a:t>
            </a:r>
            <a:r>
              <a:rPr spc="-25" dirty="0"/>
              <a:t>occupy, </a:t>
            </a:r>
            <a:r>
              <a:rPr spc="-5" dirty="0"/>
              <a:t>or enjoy </a:t>
            </a:r>
            <a:r>
              <a:rPr b="1" dirty="0">
                <a:latin typeface="Arial"/>
                <a:cs typeface="Arial"/>
              </a:rPr>
              <a:t>FOOD </a:t>
            </a:r>
            <a:r>
              <a:rPr spc="-10" dirty="0"/>
              <a:t>jointly;  </a:t>
            </a:r>
            <a:r>
              <a:rPr spc="-5" dirty="0"/>
              <a:t>[shared use </a:t>
            </a:r>
            <a:r>
              <a:rPr dirty="0"/>
              <a:t>of </a:t>
            </a:r>
            <a:r>
              <a:rPr spc="-5" dirty="0"/>
              <a:t>space </a:t>
            </a:r>
            <a:r>
              <a:rPr dirty="0"/>
              <a:t>&amp;  </a:t>
            </a:r>
            <a:r>
              <a:rPr spc="-5" dirty="0"/>
              <a:t>experiences]</a:t>
            </a:r>
          </a:p>
          <a:p>
            <a:pPr marL="355600" marR="414655" indent="-342900">
              <a:lnSpc>
                <a:spcPct val="100000"/>
              </a:lnSpc>
              <a:spcBef>
                <a:spcPts val="1200"/>
              </a:spcBef>
              <a:buClr>
                <a:srgbClr val="00C1D4"/>
              </a:buClr>
              <a:buChar char="•"/>
              <a:tabLst>
                <a:tab pos="355600" algn="l"/>
                <a:tab pos="356235" algn="l"/>
              </a:tabLst>
            </a:pPr>
            <a:r>
              <a:rPr spc="-5" dirty="0"/>
              <a:t>Possess </a:t>
            </a:r>
            <a:r>
              <a:rPr spc="-10" dirty="0"/>
              <a:t>an </a:t>
            </a:r>
            <a:r>
              <a:rPr spc="-5" dirty="0"/>
              <a:t>interest in </a:t>
            </a:r>
            <a:r>
              <a:rPr b="1" dirty="0">
                <a:latin typeface="Arial"/>
                <a:cs typeface="Arial"/>
              </a:rPr>
              <a:t>FOOD </a:t>
            </a:r>
            <a:r>
              <a:rPr spc="-5" dirty="0"/>
              <a:t>in  common; [shared</a:t>
            </a:r>
            <a:r>
              <a:rPr spc="-20" dirty="0"/>
              <a:t> </a:t>
            </a:r>
            <a:r>
              <a:rPr spc="-5" dirty="0"/>
              <a:t>interest]</a:t>
            </a:r>
          </a:p>
          <a:p>
            <a:pPr marL="355600" marR="83820" indent="-342900">
              <a:lnSpc>
                <a:spcPct val="100000"/>
              </a:lnSpc>
              <a:spcBef>
                <a:spcPts val="1200"/>
              </a:spcBef>
              <a:buClr>
                <a:srgbClr val="00C1D4"/>
              </a:buClr>
              <a:buChar char="•"/>
              <a:tabLst>
                <a:tab pos="355600" algn="l"/>
                <a:tab pos="356235" algn="l"/>
              </a:tabLst>
            </a:pPr>
            <a:r>
              <a:rPr spc="-55" dirty="0"/>
              <a:t>Tell </a:t>
            </a:r>
            <a:r>
              <a:rPr spc="-5" dirty="0"/>
              <a:t>someone about </a:t>
            </a:r>
            <a:r>
              <a:rPr b="1" dirty="0">
                <a:latin typeface="Arial"/>
                <a:cs typeface="Arial"/>
              </a:rPr>
              <a:t>FOOD </a:t>
            </a:r>
            <a:r>
              <a:rPr spc="-5" dirty="0"/>
              <a:t>[shared  knowledge/skills]</a:t>
            </a:r>
          </a:p>
        </p:txBody>
      </p:sp>
      <p:sp>
        <p:nvSpPr>
          <p:cNvPr id="5" name="object 5"/>
          <p:cNvSpPr txBox="1"/>
          <p:nvPr/>
        </p:nvSpPr>
        <p:spPr>
          <a:xfrm>
            <a:off x="2295051" y="4069255"/>
            <a:ext cx="4296819" cy="2204065"/>
          </a:xfrm>
          <a:prstGeom prst="rect">
            <a:avLst/>
          </a:prstGeom>
        </p:spPr>
        <p:txBody>
          <a:bodyPr vert="horz" wrap="square" lIns="0" tIns="0" rIns="0" bIns="0" rtlCol="0">
            <a:spAutoFit/>
          </a:bodyPr>
          <a:lstStyle/>
          <a:p>
            <a:pPr marL="12700" marR="435609" defTabSz="914400">
              <a:lnSpc>
                <a:spcPct val="79200"/>
              </a:lnSpc>
            </a:pPr>
            <a:r>
              <a:rPr sz="1600" b="1" spc="-5" dirty="0">
                <a:solidFill>
                  <a:prstClr val="black"/>
                </a:solidFill>
                <a:latin typeface="Arial"/>
                <a:cs typeface="Arial"/>
              </a:rPr>
              <a:t>Community </a:t>
            </a:r>
            <a:r>
              <a:rPr sz="1600" i="1" spc="-5" dirty="0">
                <a:solidFill>
                  <a:prstClr val="black"/>
                </a:solidFill>
                <a:latin typeface="Arial"/>
                <a:cs typeface="Arial"/>
              </a:rPr>
              <a:t>gardens</a:t>
            </a:r>
            <a:r>
              <a:rPr sz="1600" spc="-5" dirty="0">
                <a:solidFill>
                  <a:prstClr val="black"/>
                </a:solidFill>
                <a:latin typeface="Arial"/>
                <a:cs typeface="Arial"/>
              </a:rPr>
              <a:t>, CSAs, soup  </a:t>
            </a:r>
            <a:r>
              <a:rPr spc="-5" dirty="0">
                <a:solidFill>
                  <a:prstClr val="black"/>
                </a:solidFill>
                <a:latin typeface="Arial"/>
                <a:cs typeface="Arial"/>
              </a:rPr>
              <a:t>kitchens</a:t>
            </a:r>
            <a:r>
              <a:rPr sz="1600" spc="-5" dirty="0">
                <a:solidFill>
                  <a:prstClr val="black"/>
                </a:solidFill>
                <a:latin typeface="Arial"/>
                <a:cs typeface="Arial"/>
              </a:rPr>
              <a:t>, food </a:t>
            </a:r>
            <a:r>
              <a:rPr sz="1600" i="1" dirty="0">
                <a:solidFill>
                  <a:prstClr val="black"/>
                </a:solidFill>
                <a:latin typeface="Arial"/>
                <a:cs typeface="Arial"/>
              </a:rPr>
              <a:t>banks</a:t>
            </a:r>
            <a:r>
              <a:rPr dirty="0">
                <a:solidFill>
                  <a:prstClr val="black"/>
                </a:solidFill>
                <a:latin typeface="Arial"/>
                <a:cs typeface="Arial"/>
              </a:rPr>
              <a:t>, </a:t>
            </a:r>
            <a:r>
              <a:rPr spc="-5" dirty="0">
                <a:solidFill>
                  <a:prstClr val="black"/>
                </a:solidFill>
                <a:latin typeface="Arial"/>
                <a:cs typeface="Arial"/>
              </a:rPr>
              <a:t>potluck</a:t>
            </a:r>
            <a:r>
              <a:rPr sz="1600" spc="-5" dirty="0">
                <a:solidFill>
                  <a:prstClr val="black"/>
                </a:solidFill>
                <a:latin typeface="Arial"/>
                <a:cs typeface="Arial"/>
              </a:rPr>
              <a:t>, meal  </a:t>
            </a:r>
            <a:r>
              <a:rPr b="1" spc="-5" dirty="0">
                <a:solidFill>
                  <a:prstClr val="black"/>
                </a:solidFill>
                <a:latin typeface="Arial"/>
                <a:cs typeface="Arial"/>
              </a:rPr>
              <a:t>sharing </a:t>
            </a:r>
            <a:r>
              <a:rPr sz="1600" spc="-5" dirty="0">
                <a:solidFill>
                  <a:prstClr val="black"/>
                </a:solidFill>
                <a:latin typeface="Arial"/>
                <a:cs typeface="Arial"/>
              </a:rPr>
              <a:t>apps, </a:t>
            </a:r>
            <a:r>
              <a:rPr b="1" spc="-5" dirty="0">
                <a:solidFill>
                  <a:prstClr val="black"/>
                </a:solidFill>
                <a:latin typeface="Arial"/>
                <a:cs typeface="Arial"/>
              </a:rPr>
              <a:t>collective </a:t>
            </a:r>
            <a:r>
              <a:rPr spc="-10" dirty="0">
                <a:solidFill>
                  <a:prstClr val="black"/>
                </a:solidFill>
                <a:latin typeface="Arial"/>
                <a:cs typeface="Arial"/>
              </a:rPr>
              <a:t>buying  </a:t>
            </a:r>
            <a:r>
              <a:rPr sz="1600" spc="-5" dirty="0">
                <a:solidFill>
                  <a:prstClr val="black"/>
                </a:solidFill>
                <a:latin typeface="Arial"/>
                <a:cs typeface="Arial"/>
              </a:rPr>
              <a:t>schemes, food </a:t>
            </a:r>
            <a:r>
              <a:rPr spc="-5" dirty="0">
                <a:solidFill>
                  <a:prstClr val="black"/>
                </a:solidFill>
                <a:latin typeface="Arial"/>
                <a:cs typeface="Arial"/>
              </a:rPr>
              <a:t>rescue</a:t>
            </a:r>
            <a:r>
              <a:rPr sz="1600" spc="-5" dirty="0">
                <a:solidFill>
                  <a:prstClr val="black"/>
                </a:solidFill>
                <a:latin typeface="Arial"/>
                <a:cs typeface="Arial"/>
              </a:rPr>
              <a:t>,</a:t>
            </a:r>
            <a:r>
              <a:rPr sz="1600" spc="45" dirty="0">
                <a:solidFill>
                  <a:prstClr val="black"/>
                </a:solidFill>
                <a:latin typeface="Arial"/>
                <a:cs typeface="Arial"/>
              </a:rPr>
              <a:t> </a:t>
            </a:r>
            <a:r>
              <a:rPr sz="1600" i="1" spc="-5" dirty="0">
                <a:solidFill>
                  <a:prstClr val="black"/>
                </a:solidFill>
                <a:latin typeface="Arial"/>
                <a:cs typeface="Arial"/>
              </a:rPr>
              <a:t>cooperatives</a:t>
            </a:r>
            <a:r>
              <a:rPr sz="1600" spc="-5" dirty="0">
                <a:solidFill>
                  <a:prstClr val="black"/>
                </a:solidFill>
                <a:latin typeface="Arial"/>
                <a:cs typeface="Arial"/>
              </a:rPr>
              <a:t>,</a:t>
            </a:r>
            <a:endParaRPr sz="1600" dirty="0">
              <a:solidFill>
                <a:prstClr val="black"/>
              </a:solidFill>
              <a:latin typeface="Arial"/>
              <a:cs typeface="Arial"/>
            </a:endParaRPr>
          </a:p>
          <a:p>
            <a:pPr marL="12700" defTabSz="914400">
              <a:lnSpc>
                <a:spcPts val="1700"/>
              </a:lnSpc>
            </a:pPr>
            <a:r>
              <a:rPr sz="2000" b="1" dirty="0">
                <a:solidFill>
                  <a:prstClr val="black"/>
                </a:solidFill>
                <a:latin typeface="Arial"/>
                <a:cs typeface="Arial"/>
              </a:rPr>
              <a:t>community </a:t>
            </a:r>
            <a:r>
              <a:rPr sz="1600" spc="-5" dirty="0">
                <a:solidFill>
                  <a:prstClr val="black"/>
                </a:solidFill>
                <a:latin typeface="Arial"/>
                <a:cs typeface="Arial"/>
              </a:rPr>
              <a:t>kitchens,</a:t>
            </a:r>
            <a:r>
              <a:rPr sz="1600" spc="-70" dirty="0">
                <a:solidFill>
                  <a:prstClr val="black"/>
                </a:solidFill>
                <a:latin typeface="Arial"/>
                <a:cs typeface="Arial"/>
              </a:rPr>
              <a:t> </a:t>
            </a:r>
            <a:r>
              <a:rPr sz="2000" dirty="0">
                <a:solidFill>
                  <a:prstClr val="black"/>
                </a:solidFill>
                <a:latin typeface="Arial"/>
                <a:cs typeface="Arial"/>
              </a:rPr>
              <a:t>gleaning</a:t>
            </a:r>
            <a:r>
              <a:rPr sz="1600" dirty="0">
                <a:solidFill>
                  <a:prstClr val="black"/>
                </a:solidFill>
                <a:latin typeface="Arial"/>
                <a:cs typeface="Arial"/>
              </a:rPr>
              <a:t>,</a:t>
            </a:r>
          </a:p>
          <a:p>
            <a:pPr marL="12700" marR="5080" defTabSz="914400">
              <a:lnSpc>
                <a:spcPct val="80500"/>
              </a:lnSpc>
              <a:spcBef>
                <a:spcPts val="209"/>
              </a:spcBef>
            </a:pPr>
            <a:r>
              <a:rPr sz="1600" spc="-5" dirty="0">
                <a:solidFill>
                  <a:prstClr val="black"/>
                </a:solidFill>
                <a:latin typeface="Arial"/>
                <a:cs typeface="Arial"/>
              </a:rPr>
              <a:t>foraging, </a:t>
            </a:r>
            <a:r>
              <a:rPr spc="-5" dirty="0">
                <a:solidFill>
                  <a:prstClr val="black"/>
                </a:solidFill>
                <a:latin typeface="Arial"/>
                <a:cs typeface="Arial"/>
              </a:rPr>
              <a:t>dumpster </a:t>
            </a:r>
            <a:r>
              <a:rPr sz="1600" spc="-5" dirty="0">
                <a:solidFill>
                  <a:prstClr val="black"/>
                </a:solidFill>
                <a:latin typeface="Arial"/>
                <a:cs typeface="Arial"/>
              </a:rPr>
              <a:t>diving, </a:t>
            </a:r>
            <a:r>
              <a:rPr sz="1600" b="1" spc="-5" dirty="0">
                <a:solidFill>
                  <a:prstClr val="black"/>
                </a:solidFill>
                <a:latin typeface="Arial"/>
                <a:cs typeface="Arial"/>
              </a:rPr>
              <a:t>land </a:t>
            </a:r>
            <a:r>
              <a:rPr sz="1600" spc="-5" dirty="0">
                <a:solidFill>
                  <a:prstClr val="black"/>
                </a:solidFill>
                <a:latin typeface="Arial"/>
                <a:cs typeface="Arial"/>
              </a:rPr>
              <a:t>and </a:t>
            </a:r>
            <a:r>
              <a:rPr spc="-10" dirty="0">
                <a:solidFill>
                  <a:prstClr val="black"/>
                </a:solidFill>
                <a:latin typeface="Arial"/>
                <a:cs typeface="Arial"/>
              </a:rPr>
              <a:t>yard  </a:t>
            </a:r>
            <a:r>
              <a:rPr sz="1600" spc="-5" dirty="0">
                <a:solidFill>
                  <a:prstClr val="black"/>
                </a:solidFill>
                <a:latin typeface="Arial"/>
                <a:cs typeface="Arial"/>
              </a:rPr>
              <a:t>sharing, tool </a:t>
            </a:r>
            <a:r>
              <a:rPr sz="1700" dirty="0">
                <a:solidFill>
                  <a:prstClr val="black"/>
                </a:solidFill>
                <a:latin typeface="Arial"/>
                <a:cs typeface="Arial"/>
              </a:rPr>
              <a:t>libraries</a:t>
            </a:r>
            <a:r>
              <a:rPr sz="1600" dirty="0">
                <a:solidFill>
                  <a:prstClr val="black"/>
                </a:solidFill>
                <a:latin typeface="Arial"/>
                <a:cs typeface="Arial"/>
              </a:rPr>
              <a:t>, </a:t>
            </a:r>
            <a:r>
              <a:rPr sz="1600" spc="-5" dirty="0">
                <a:solidFill>
                  <a:prstClr val="black"/>
                </a:solidFill>
                <a:latin typeface="Arial"/>
                <a:cs typeface="Arial"/>
              </a:rPr>
              <a:t>seed exchanges,  food </a:t>
            </a:r>
            <a:r>
              <a:rPr b="1" dirty="0">
                <a:solidFill>
                  <a:prstClr val="black"/>
                </a:solidFill>
                <a:latin typeface="Arial"/>
                <a:cs typeface="Arial"/>
              </a:rPr>
              <a:t>swaps</a:t>
            </a:r>
            <a:r>
              <a:rPr sz="1600" dirty="0">
                <a:solidFill>
                  <a:prstClr val="black"/>
                </a:solidFill>
                <a:latin typeface="Arial"/>
                <a:cs typeface="Arial"/>
              </a:rPr>
              <a:t>, </a:t>
            </a:r>
            <a:r>
              <a:rPr sz="1600" spc="-5" dirty="0">
                <a:solidFill>
                  <a:prstClr val="black"/>
                </a:solidFill>
                <a:latin typeface="Arial"/>
                <a:cs typeface="Arial"/>
              </a:rPr>
              <a:t>food </a:t>
            </a:r>
            <a:r>
              <a:rPr sz="1600" b="1" spc="-5" dirty="0">
                <a:solidFill>
                  <a:prstClr val="black"/>
                </a:solidFill>
                <a:latin typeface="Arial"/>
                <a:cs typeface="Arial"/>
              </a:rPr>
              <a:t>education </a:t>
            </a:r>
            <a:r>
              <a:rPr sz="1600" spc="-5" dirty="0">
                <a:solidFill>
                  <a:prstClr val="black"/>
                </a:solidFill>
                <a:latin typeface="Arial"/>
                <a:cs typeface="Arial"/>
              </a:rPr>
              <a:t>programs,  </a:t>
            </a:r>
            <a:r>
              <a:rPr sz="2000" dirty="0">
                <a:solidFill>
                  <a:prstClr val="black"/>
                </a:solidFill>
                <a:latin typeface="Arial"/>
                <a:cs typeface="Arial"/>
              </a:rPr>
              <a:t>skill </a:t>
            </a:r>
            <a:r>
              <a:rPr sz="1600" spc="-5" dirty="0">
                <a:solidFill>
                  <a:prstClr val="black"/>
                </a:solidFill>
                <a:latin typeface="Arial"/>
                <a:cs typeface="Arial"/>
              </a:rPr>
              <a:t>shares, </a:t>
            </a:r>
            <a:r>
              <a:rPr i="1" spc="-5" dirty="0">
                <a:solidFill>
                  <a:prstClr val="black"/>
                </a:solidFill>
                <a:latin typeface="Arial"/>
                <a:cs typeface="Arial"/>
              </a:rPr>
              <a:t>fermentation </a:t>
            </a:r>
            <a:r>
              <a:rPr sz="1600" spc="-5" dirty="0">
                <a:solidFill>
                  <a:prstClr val="black"/>
                </a:solidFill>
                <a:latin typeface="Arial"/>
                <a:cs typeface="Arial"/>
              </a:rPr>
              <a:t>club, urban  beekeeping guilds, meetup groups, food  </a:t>
            </a:r>
            <a:r>
              <a:rPr sz="1600" b="1" spc="-5" dirty="0">
                <a:solidFill>
                  <a:prstClr val="black"/>
                </a:solidFill>
                <a:latin typeface="Arial"/>
                <a:cs typeface="Arial"/>
              </a:rPr>
              <a:t>mapping</a:t>
            </a:r>
            <a:r>
              <a:rPr sz="1600" b="1" spc="-50" dirty="0">
                <a:solidFill>
                  <a:prstClr val="black"/>
                </a:solidFill>
                <a:latin typeface="Arial"/>
                <a:cs typeface="Arial"/>
              </a:rPr>
              <a:t> </a:t>
            </a:r>
            <a:r>
              <a:rPr sz="1600" spc="-5" dirty="0">
                <a:solidFill>
                  <a:prstClr val="black"/>
                </a:solidFill>
                <a:latin typeface="Arial"/>
                <a:cs typeface="Arial"/>
              </a:rPr>
              <a:t>sites.</a:t>
            </a:r>
            <a:endParaRPr sz="1600" dirty="0">
              <a:solidFill>
                <a:prstClr val="black"/>
              </a:solidFill>
              <a:latin typeface="Arial"/>
              <a:cs typeface="Arial"/>
            </a:endParaRPr>
          </a:p>
        </p:txBody>
      </p:sp>
    </p:spTree>
    <p:extLst>
      <p:ext uri="{BB962C8B-B14F-4D97-AF65-F5344CB8AC3E}">
        <p14:creationId xmlns:p14="http://schemas.microsoft.com/office/powerpoint/2010/main" val="2973664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8955" y="527430"/>
            <a:ext cx="8286089" cy="553998"/>
          </a:xfrm>
          <a:prstGeom prst="rect">
            <a:avLst/>
          </a:prstGeom>
        </p:spPr>
        <p:txBody>
          <a:bodyPr vert="horz" wrap="square" lIns="0" tIns="0" rIns="0" bIns="0" rtlCol="0" anchor="ctr">
            <a:spAutoFit/>
          </a:bodyPr>
          <a:lstStyle/>
          <a:p>
            <a:pPr algn="l" rtl="0"/>
            <a:r>
              <a:rPr sz="3600" b="1" kern="1200" dirty="0">
                <a:solidFill>
                  <a:srgbClr val="00C1D5"/>
                </a:solidFill>
                <a:latin typeface="+mn-lt"/>
              </a:rPr>
              <a:t>The SHARECITY100 Database</a:t>
            </a:r>
          </a:p>
        </p:txBody>
      </p:sp>
      <p:sp>
        <p:nvSpPr>
          <p:cNvPr id="3" name="object 3"/>
          <p:cNvSpPr/>
          <p:nvPr/>
        </p:nvSpPr>
        <p:spPr>
          <a:xfrm>
            <a:off x="160020" y="1638300"/>
            <a:ext cx="8822436" cy="4953000"/>
          </a:xfrm>
          <a:prstGeom prst="rect">
            <a:avLst/>
          </a:prstGeom>
          <a:blipFill>
            <a:blip r:embed="rId2" cstate="print"/>
            <a:stretch>
              <a:fillRect/>
            </a:stretch>
          </a:blipFill>
        </p:spPr>
        <p:txBody>
          <a:bodyPr wrap="square" lIns="0" tIns="0" rIns="0" bIns="0" rtlCol="0"/>
          <a:lstStyle/>
          <a:p>
            <a:pPr defTabSz="914400"/>
            <a:endParaRPr>
              <a:solidFill>
                <a:prstClr val="black"/>
              </a:solidFill>
            </a:endParaRPr>
          </a:p>
        </p:txBody>
      </p:sp>
      <p:graphicFrame>
        <p:nvGraphicFramePr>
          <p:cNvPr id="4" name="object 4"/>
          <p:cNvGraphicFramePr>
            <a:graphicFrameLocks noGrp="1"/>
          </p:cNvGraphicFramePr>
          <p:nvPr/>
        </p:nvGraphicFramePr>
        <p:xfrm>
          <a:off x="683094" y="4332604"/>
          <a:ext cx="1134909" cy="1760213"/>
        </p:xfrm>
        <a:graphic>
          <a:graphicData uri="http://schemas.openxmlformats.org/drawingml/2006/table">
            <a:tbl>
              <a:tblPr firstRow="1" bandRow="1">
                <a:tableStyleId>{2D5ABB26-0587-4C30-8999-92F81FD0307C}</a:tableStyleId>
              </a:tblPr>
              <a:tblGrid>
                <a:gridCol w="789216">
                  <a:extLst>
                    <a:ext uri="{9D8B030D-6E8A-4147-A177-3AD203B41FA5}">
                      <a16:colId xmlns:a16="http://schemas.microsoft.com/office/drawing/2014/main" val="20000"/>
                    </a:ext>
                  </a:extLst>
                </a:gridCol>
                <a:gridCol w="345693">
                  <a:extLst>
                    <a:ext uri="{9D8B030D-6E8A-4147-A177-3AD203B41FA5}">
                      <a16:colId xmlns:a16="http://schemas.microsoft.com/office/drawing/2014/main" val="20001"/>
                    </a:ext>
                  </a:extLst>
                </a:gridCol>
              </a:tblGrid>
              <a:tr h="160019">
                <a:tc>
                  <a:txBody>
                    <a:bodyPr/>
                    <a:lstStyle/>
                    <a:p>
                      <a:pPr>
                        <a:lnSpc>
                          <a:spcPts val="1165"/>
                        </a:lnSpc>
                      </a:pPr>
                      <a:r>
                        <a:rPr sz="1050" spc="-5" dirty="0">
                          <a:latin typeface="Calibri"/>
                          <a:cs typeface="Calibri"/>
                        </a:rPr>
                        <a:t>Top</a:t>
                      </a:r>
                      <a:r>
                        <a:rPr sz="1050" spc="-95" dirty="0">
                          <a:latin typeface="Calibri"/>
                          <a:cs typeface="Calibri"/>
                        </a:rPr>
                        <a:t> </a:t>
                      </a:r>
                      <a:r>
                        <a:rPr sz="1050" dirty="0">
                          <a:latin typeface="Calibri"/>
                          <a:cs typeface="Calibri"/>
                        </a:rPr>
                        <a:t>10</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A9D08E"/>
                    </a:solidFill>
                  </a:tcPr>
                </a:tc>
                <a:tc>
                  <a:txBody>
                    <a:bodyPr/>
                    <a:lstStyle/>
                    <a:p>
                      <a:endParaRPr sz="1050">
                        <a:latin typeface="Calibri"/>
                        <a:cs typeface="Calibri"/>
                      </a:endParaRPr>
                    </a:p>
                  </a:txBody>
                  <a:tcPr marL="0" marR="0" marT="0" marB="0">
                    <a:lnL w="6350">
                      <a:solidFill>
                        <a:srgbClr val="000000"/>
                      </a:solidFill>
                      <a:prstDash val="solid"/>
                    </a:lnL>
                    <a:lnB w="6350">
                      <a:solidFill>
                        <a:srgbClr val="000000"/>
                      </a:solidFill>
                      <a:prstDash val="solid"/>
                    </a:lnB>
                  </a:tcPr>
                </a:tc>
                <a:extLst>
                  <a:ext uri="{0D108BD9-81ED-4DB2-BD59-A6C34878D82A}">
                    <a16:rowId xmlns:a16="http://schemas.microsoft.com/office/drawing/2014/main" val="10000"/>
                  </a:ext>
                </a:extLst>
              </a:tr>
              <a:tr h="160019">
                <a:tc>
                  <a:txBody>
                    <a:bodyPr/>
                    <a:lstStyle/>
                    <a:p>
                      <a:pPr>
                        <a:lnSpc>
                          <a:spcPts val="1165"/>
                        </a:lnSpc>
                      </a:pPr>
                      <a:r>
                        <a:rPr sz="1050" spc="-5" dirty="0">
                          <a:latin typeface="Calibri"/>
                          <a:cs typeface="Calibri"/>
                        </a:rPr>
                        <a:t>London</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r">
                        <a:lnSpc>
                          <a:spcPts val="1165"/>
                        </a:lnSpc>
                      </a:pPr>
                      <a:r>
                        <a:rPr sz="1050" dirty="0">
                          <a:latin typeface="Calibri"/>
                          <a:cs typeface="Calibri"/>
                        </a:rPr>
                        <a:t>201</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60019">
                <a:tc>
                  <a:txBody>
                    <a:bodyPr/>
                    <a:lstStyle/>
                    <a:p>
                      <a:pPr>
                        <a:lnSpc>
                          <a:spcPts val="1165"/>
                        </a:lnSpc>
                      </a:pPr>
                      <a:r>
                        <a:rPr sz="1050" dirty="0">
                          <a:latin typeface="Calibri"/>
                          <a:cs typeface="Calibri"/>
                        </a:rPr>
                        <a:t>New </a:t>
                      </a:r>
                      <a:r>
                        <a:rPr sz="1050" spc="-5" dirty="0">
                          <a:latin typeface="Calibri"/>
                          <a:cs typeface="Calibri"/>
                        </a:rPr>
                        <a:t>York</a:t>
                      </a:r>
                      <a:r>
                        <a:rPr sz="1050" spc="-110" dirty="0">
                          <a:latin typeface="Calibri"/>
                          <a:cs typeface="Calibri"/>
                        </a:rPr>
                        <a:t> </a:t>
                      </a:r>
                      <a:r>
                        <a:rPr sz="1050" spc="-5" dirty="0">
                          <a:latin typeface="Calibri"/>
                          <a:cs typeface="Calibri"/>
                        </a:rPr>
                        <a:t>City</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r">
                        <a:lnSpc>
                          <a:spcPts val="1165"/>
                        </a:lnSpc>
                      </a:pPr>
                      <a:r>
                        <a:rPr sz="1050" dirty="0">
                          <a:latin typeface="Calibri"/>
                          <a:cs typeface="Calibri"/>
                        </a:rPr>
                        <a:t>185</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160020">
                <a:tc>
                  <a:txBody>
                    <a:bodyPr/>
                    <a:lstStyle/>
                    <a:p>
                      <a:pPr>
                        <a:lnSpc>
                          <a:spcPts val="1165"/>
                        </a:lnSpc>
                      </a:pPr>
                      <a:r>
                        <a:rPr sz="1050" spc="-5" dirty="0">
                          <a:latin typeface="Calibri"/>
                          <a:cs typeface="Calibri"/>
                        </a:rPr>
                        <a:t>Melbourne</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r">
                        <a:lnSpc>
                          <a:spcPts val="1165"/>
                        </a:lnSpc>
                      </a:pPr>
                      <a:r>
                        <a:rPr sz="1050" dirty="0">
                          <a:latin typeface="Calibri"/>
                          <a:cs typeface="Calibri"/>
                        </a:rPr>
                        <a:t>144</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60019">
                <a:tc>
                  <a:txBody>
                    <a:bodyPr/>
                    <a:lstStyle/>
                    <a:p>
                      <a:pPr>
                        <a:lnSpc>
                          <a:spcPts val="1165"/>
                        </a:lnSpc>
                      </a:pPr>
                      <a:r>
                        <a:rPr sz="1050" dirty="0">
                          <a:latin typeface="Calibri"/>
                          <a:cs typeface="Calibri"/>
                        </a:rPr>
                        <a:t>Berlin</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r">
                        <a:lnSpc>
                          <a:spcPts val="1165"/>
                        </a:lnSpc>
                      </a:pPr>
                      <a:r>
                        <a:rPr sz="1050" dirty="0">
                          <a:latin typeface="Calibri"/>
                          <a:cs typeface="Calibri"/>
                        </a:rPr>
                        <a:t>133</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60019">
                <a:tc>
                  <a:txBody>
                    <a:bodyPr/>
                    <a:lstStyle/>
                    <a:p>
                      <a:pPr>
                        <a:lnSpc>
                          <a:spcPts val="1165"/>
                        </a:lnSpc>
                      </a:pPr>
                      <a:r>
                        <a:rPr sz="1050" dirty="0">
                          <a:latin typeface="Calibri"/>
                          <a:cs typeface="Calibri"/>
                        </a:rPr>
                        <a:t>Sydney</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r">
                        <a:lnSpc>
                          <a:spcPts val="1165"/>
                        </a:lnSpc>
                      </a:pPr>
                      <a:r>
                        <a:rPr sz="1050" dirty="0">
                          <a:latin typeface="Calibri"/>
                          <a:cs typeface="Calibri"/>
                        </a:rPr>
                        <a:t>108</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160019">
                <a:tc>
                  <a:txBody>
                    <a:bodyPr/>
                    <a:lstStyle/>
                    <a:p>
                      <a:pPr>
                        <a:lnSpc>
                          <a:spcPts val="1165"/>
                        </a:lnSpc>
                      </a:pPr>
                      <a:r>
                        <a:rPr sz="1050" dirty="0">
                          <a:latin typeface="Calibri"/>
                          <a:cs typeface="Calibri"/>
                        </a:rPr>
                        <a:t>Barcelona</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r">
                        <a:lnSpc>
                          <a:spcPts val="1165"/>
                        </a:lnSpc>
                      </a:pPr>
                      <a:r>
                        <a:rPr sz="1050" dirty="0">
                          <a:latin typeface="Calibri"/>
                          <a:cs typeface="Calibri"/>
                        </a:rPr>
                        <a:t>106</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60020">
                <a:tc>
                  <a:txBody>
                    <a:bodyPr/>
                    <a:lstStyle/>
                    <a:p>
                      <a:pPr>
                        <a:lnSpc>
                          <a:spcPts val="1170"/>
                        </a:lnSpc>
                      </a:pPr>
                      <a:r>
                        <a:rPr sz="1050" spc="-5" dirty="0">
                          <a:latin typeface="Calibri"/>
                          <a:cs typeface="Calibri"/>
                        </a:rPr>
                        <a:t>Philadelphia</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r">
                        <a:lnSpc>
                          <a:spcPts val="1170"/>
                        </a:lnSpc>
                      </a:pPr>
                      <a:r>
                        <a:rPr sz="1050" dirty="0">
                          <a:latin typeface="Calibri"/>
                          <a:cs typeface="Calibri"/>
                        </a:rPr>
                        <a:t>81</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160019">
                <a:tc>
                  <a:txBody>
                    <a:bodyPr/>
                    <a:lstStyle/>
                    <a:p>
                      <a:pPr>
                        <a:lnSpc>
                          <a:spcPts val="1170"/>
                        </a:lnSpc>
                      </a:pPr>
                      <a:r>
                        <a:rPr sz="1050" spc="-5" dirty="0">
                          <a:latin typeface="Calibri"/>
                          <a:cs typeface="Calibri"/>
                        </a:rPr>
                        <a:t>Chicago</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r">
                        <a:lnSpc>
                          <a:spcPts val="1170"/>
                        </a:lnSpc>
                      </a:pPr>
                      <a:r>
                        <a:rPr sz="1050" dirty="0">
                          <a:latin typeface="Calibri"/>
                          <a:cs typeface="Calibri"/>
                        </a:rPr>
                        <a:t>72</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160020">
                <a:tc>
                  <a:txBody>
                    <a:bodyPr/>
                    <a:lstStyle/>
                    <a:p>
                      <a:pPr>
                        <a:lnSpc>
                          <a:spcPts val="1170"/>
                        </a:lnSpc>
                      </a:pPr>
                      <a:r>
                        <a:rPr sz="1050" dirty="0">
                          <a:latin typeface="Calibri"/>
                          <a:cs typeface="Calibri"/>
                        </a:rPr>
                        <a:t>Buenos</a:t>
                      </a:r>
                      <a:r>
                        <a:rPr sz="1050" spc="-95" dirty="0">
                          <a:latin typeface="Calibri"/>
                          <a:cs typeface="Calibri"/>
                        </a:rPr>
                        <a:t> </a:t>
                      </a:r>
                      <a:r>
                        <a:rPr sz="1050" dirty="0">
                          <a:latin typeface="Calibri"/>
                          <a:cs typeface="Calibri"/>
                        </a:rPr>
                        <a:t>Aires</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r">
                        <a:lnSpc>
                          <a:spcPts val="1170"/>
                        </a:lnSpc>
                      </a:pPr>
                      <a:r>
                        <a:rPr sz="1050" dirty="0">
                          <a:latin typeface="Calibri"/>
                          <a:cs typeface="Calibri"/>
                        </a:rPr>
                        <a:t>70</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160019">
                <a:tc>
                  <a:txBody>
                    <a:bodyPr/>
                    <a:lstStyle/>
                    <a:p>
                      <a:pPr>
                        <a:lnSpc>
                          <a:spcPts val="1170"/>
                        </a:lnSpc>
                      </a:pPr>
                      <a:r>
                        <a:rPr sz="1050" spc="-5" dirty="0">
                          <a:latin typeface="Calibri"/>
                          <a:cs typeface="Calibri"/>
                        </a:rPr>
                        <a:t>Vancouver</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r">
                        <a:lnSpc>
                          <a:spcPts val="1170"/>
                        </a:lnSpc>
                      </a:pPr>
                      <a:r>
                        <a:rPr sz="1050" dirty="0">
                          <a:latin typeface="Calibri"/>
                          <a:cs typeface="Calibri"/>
                        </a:rPr>
                        <a:t>68</a:t>
                      </a:r>
                      <a:endParaRPr sz="10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bl>
          </a:graphicData>
        </a:graphic>
      </p:graphicFrame>
      <p:sp>
        <p:nvSpPr>
          <p:cNvPr id="5" name="object 5"/>
          <p:cNvSpPr txBox="1"/>
          <p:nvPr/>
        </p:nvSpPr>
        <p:spPr>
          <a:xfrm>
            <a:off x="353669" y="1398142"/>
            <a:ext cx="5291455" cy="182880"/>
          </a:xfrm>
          <a:prstGeom prst="rect">
            <a:avLst/>
          </a:prstGeom>
        </p:spPr>
        <p:txBody>
          <a:bodyPr vert="horz" wrap="square" lIns="0" tIns="0" rIns="0" bIns="0" rtlCol="0">
            <a:spAutoFit/>
          </a:bodyPr>
          <a:lstStyle/>
          <a:p>
            <a:pPr marL="12700" defTabSz="914400"/>
            <a:r>
              <a:rPr sz="1200" b="1" spc="-10" dirty="0">
                <a:solidFill>
                  <a:prstClr val="black"/>
                </a:solidFill>
                <a:cs typeface="Calibri"/>
              </a:rPr>
              <a:t>Interactive </a:t>
            </a:r>
            <a:r>
              <a:rPr sz="1200" b="1" spc="-5" dirty="0">
                <a:solidFill>
                  <a:prstClr val="black"/>
                </a:solidFill>
                <a:cs typeface="Calibri"/>
              </a:rPr>
              <a:t>Searchable </a:t>
            </a:r>
            <a:r>
              <a:rPr sz="1200" b="1" spc="-10" dirty="0">
                <a:solidFill>
                  <a:prstClr val="black"/>
                </a:solidFill>
                <a:cs typeface="Calibri"/>
              </a:rPr>
              <a:t>Database:</a:t>
            </a:r>
            <a:r>
              <a:rPr sz="1200" b="1" spc="110" dirty="0">
                <a:solidFill>
                  <a:prstClr val="black"/>
                </a:solidFill>
                <a:cs typeface="Calibri"/>
              </a:rPr>
              <a:t> </a:t>
            </a:r>
            <a:r>
              <a:rPr sz="1200" spc="-10" dirty="0">
                <a:solidFill>
                  <a:prstClr val="black"/>
                </a:solidFill>
                <a:cs typeface="Calibri"/>
                <a:hlinkClick r:id="rId3"/>
              </a:rPr>
              <a:t>www.sharecity.ie/research/sharecity100-database/</a:t>
            </a:r>
            <a:endParaRPr sz="1200">
              <a:solidFill>
                <a:prstClr val="black"/>
              </a:solidFill>
              <a:cs typeface="Calibri"/>
            </a:endParaRPr>
          </a:p>
        </p:txBody>
      </p:sp>
    </p:spTree>
    <p:extLst>
      <p:ext uri="{BB962C8B-B14F-4D97-AF65-F5344CB8AC3E}">
        <p14:creationId xmlns:p14="http://schemas.microsoft.com/office/powerpoint/2010/main" val="557198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955" y="527430"/>
            <a:ext cx="8286089" cy="553998"/>
          </a:xfrm>
        </p:spPr>
        <p:txBody>
          <a:bodyPr vert="horz" wrap="square" lIns="0" tIns="0" rIns="0" bIns="0" rtlCol="0" anchor="ctr">
            <a:spAutoFit/>
          </a:bodyPr>
          <a:lstStyle/>
          <a:p>
            <a:pPr algn="l" rtl="0"/>
            <a:r>
              <a:rPr lang="en-IE" sz="3600" b="1" kern="1200" dirty="0">
                <a:solidFill>
                  <a:srgbClr val="00C1D5"/>
                </a:solidFill>
                <a:latin typeface="+mn-lt"/>
              </a:rPr>
              <a:t>Case studies in London</a:t>
            </a:r>
            <a:endParaRPr lang="en-GB" sz="3600" b="1" kern="1200" dirty="0">
              <a:solidFill>
                <a:srgbClr val="00C1D5"/>
              </a:solidFill>
              <a:latin typeface="+mn-lt"/>
            </a:endParaRPr>
          </a:p>
        </p:txBody>
      </p:sp>
      <p:sp>
        <p:nvSpPr>
          <p:cNvPr id="3" name="Text Placeholder 2"/>
          <p:cNvSpPr>
            <a:spLocks noGrp="1"/>
          </p:cNvSpPr>
          <p:nvPr>
            <p:ph type="body" idx="1"/>
          </p:nvPr>
        </p:nvSpPr>
        <p:spPr>
          <a:xfrm>
            <a:off x="1260447" y="2133506"/>
            <a:ext cx="6623103" cy="3693319"/>
          </a:xfrm>
        </p:spPr>
        <p:txBody>
          <a:bodyPr/>
          <a:lstStyle/>
          <a:p>
            <a:pPr marL="342900" indent="-342900">
              <a:buFont typeface="+mj-lt"/>
              <a:buAutoNum type="arabicPeriod"/>
            </a:pPr>
            <a:r>
              <a:rPr lang="en-IE" sz="4000" dirty="0">
                <a:solidFill>
                  <a:srgbClr val="00C1D5"/>
                </a:solidFill>
                <a:latin typeface="+mn-lt"/>
              </a:rPr>
              <a:t>OLIO EX</a:t>
            </a:r>
          </a:p>
          <a:p>
            <a:pPr marL="342900" indent="-342900">
              <a:buFont typeface="+mj-lt"/>
              <a:buAutoNum type="arabicPeriod"/>
            </a:pPr>
            <a:r>
              <a:rPr lang="en-IE" sz="4000" dirty="0">
                <a:solidFill>
                  <a:srgbClr val="00C1D5"/>
                </a:solidFill>
                <a:latin typeface="+mn-lt"/>
              </a:rPr>
              <a:t>Skip Garden and Kitchen by Global Generation</a:t>
            </a:r>
          </a:p>
          <a:p>
            <a:pPr marL="342900" indent="-342900">
              <a:buFont typeface="+mj-lt"/>
              <a:buAutoNum type="arabicPeriod"/>
            </a:pPr>
            <a:r>
              <a:rPr lang="en-IE" sz="4000" dirty="0">
                <a:solidFill>
                  <a:srgbClr val="00C1D5"/>
                </a:solidFill>
                <a:latin typeface="+mn-lt"/>
              </a:rPr>
              <a:t>Be Enriched and Brixton’s People Kitchen</a:t>
            </a:r>
          </a:p>
          <a:p>
            <a:pPr marL="342900" indent="-342900">
              <a:buFont typeface="+mj-lt"/>
              <a:buAutoNum type="arabicPeriod"/>
            </a:pPr>
            <a:r>
              <a:rPr lang="en-IE" sz="4000" dirty="0">
                <a:solidFill>
                  <a:srgbClr val="00C1D5"/>
                </a:solidFill>
                <a:latin typeface="+mn-lt"/>
              </a:rPr>
              <a:t>Community Shop</a:t>
            </a:r>
            <a:endParaRPr lang="en-GB" sz="4000" dirty="0">
              <a:solidFill>
                <a:srgbClr val="00C1D5"/>
              </a:solidFill>
              <a:latin typeface="+mn-lt"/>
            </a:endParaRPr>
          </a:p>
        </p:txBody>
      </p:sp>
    </p:spTree>
    <p:extLst>
      <p:ext uri="{BB962C8B-B14F-4D97-AF65-F5344CB8AC3E}">
        <p14:creationId xmlns:p14="http://schemas.microsoft.com/office/powerpoint/2010/main" val="899395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6212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726" y="-305472"/>
            <a:ext cx="3346546" cy="178007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8" y="2621280"/>
            <a:ext cx="4359481" cy="433907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4294" y="2621280"/>
            <a:ext cx="4589705" cy="3042541"/>
          </a:xfrm>
          <a:prstGeom prst="rect">
            <a:avLst/>
          </a:prstGeom>
        </p:spPr>
      </p:pic>
    </p:spTree>
    <p:extLst>
      <p:ext uri="{BB962C8B-B14F-4D97-AF65-F5344CB8AC3E}">
        <p14:creationId xmlns:p14="http://schemas.microsoft.com/office/powerpoint/2010/main" val="37942388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4609</TotalTime>
  <Words>848</Words>
  <Application>Microsoft Office PowerPoint</Application>
  <PresentationFormat>On-screen Show (4:3)</PresentationFormat>
  <Paragraphs>139</Paragraphs>
  <Slides>22</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Times New Roman</vt:lpstr>
      <vt:lpstr>Office Theme</vt:lpstr>
      <vt:lpstr>1_Office Theme</vt:lpstr>
      <vt:lpstr>Food Sharing Activism in London:</vt:lpstr>
      <vt:lpstr>Outline</vt:lpstr>
      <vt:lpstr>SHARECITY</vt:lpstr>
      <vt:lpstr>SHARECITY Research Phases</vt:lpstr>
      <vt:lpstr>Sharing</vt:lpstr>
      <vt:lpstr>What do we mean by food sharing?</vt:lpstr>
      <vt:lpstr>The SHARECITY100 Database</vt:lpstr>
      <vt:lpstr>Case studies in London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DETAIL. Design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McBride</dc:creator>
  <cp:lastModifiedBy>tandoori masala</cp:lastModifiedBy>
  <cp:revision>273</cp:revision>
  <dcterms:created xsi:type="dcterms:W3CDTF">2015-10-08T16:46:03Z</dcterms:created>
  <dcterms:modified xsi:type="dcterms:W3CDTF">2017-03-20T19:36:26Z</dcterms:modified>
</cp:coreProperties>
</file>