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412" r:id="rId2"/>
    <p:sldId id="415" r:id="rId3"/>
    <p:sldId id="434" r:id="rId4"/>
    <p:sldId id="492" r:id="rId5"/>
    <p:sldId id="435" r:id="rId6"/>
    <p:sldId id="445" r:id="rId7"/>
    <p:sldId id="443" r:id="rId8"/>
    <p:sldId id="444" r:id="rId9"/>
    <p:sldId id="495" r:id="rId10"/>
    <p:sldId id="489" r:id="rId11"/>
    <p:sldId id="441" r:id="rId12"/>
    <p:sldId id="497" r:id="rId13"/>
    <p:sldId id="518" r:id="rId14"/>
    <p:sldId id="519" r:id="rId15"/>
    <p:sldId id="448" r:id="rId16"/>
    <p:sldId id="449" r:id="rId17"/>
    <p:sldId id="450" r:id="rId18"/>
    <p:sldId id="523" r:id="rId19"/>
    <p:sldId id="451" r:id="rId20"/>
    <p:sldId id="453" r:id="rId21"/>
    <p:sldId id="520" r:id="rId22"/>
    <p:sldId id="455" r:id="rId23"/>
    <p:sldId id="454" r:id="rId24"/>
    <p:sldId id="452" r:id="rId25"/>
    <p:sldId id="521" r:id="rId26"/>
    <p:sldId id="458" r:id="rId27"/>
    <p:sldId id="461" r:id="rId28"/>
    <p:sldId id="476" r:id="rId29"/>
    <p:sldId id="462" r:id="rId30"/>
    <p:sldId id="463" r:id="rId31"/>
    <p:sldId id="512" r:id="rId32"/>
    <p:sldId id="464" r:id="rId33"/>
    <p:sldId id="465" r:id="rId34"/>
    <p:sldId id="468" r:id="rId35"/>
    <p:sldId id="503" r:id="rId36"/>
    <p:sldId id="505" r:id="rId37"/>
    <p:sldId id="522" r:id="rId38"/>
    <p:sldId id="524" r:id="rId39"/>
    <p:sldId id="478" r:id="rId40"/>
    <p:sldId id="481" r:id="rId41"/>
    <p:sldId id="484" r:id="rId42"/>
    <p:sldId id="477" r:id="rId43"/>
    <p:sldId id="479" r:id="rId44"/>
    <p:sldId id="480" r:id="rId45"/>
    <p:sldId id="506" r:id="rId46"/>
    <p:sldId id="482" r:id="rId47"/>
    <p:sldId id="513" r:id="rId48"/>
    <p:sldId id="514" r:id="rId49"/>
    <p:sldId id="515" r:id="rId50"/>
    <p:sldId id="516" r:id="rId51"/>
    <p:sldId id="517" r:id="rId52"/>
    <p:sldId id="343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1D5"/>
    <a:srgbClr val="7EC00D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95" autoAdjust="0"/>
    <p:restoredTop sz="95958" autoAdjust="0"/>
  </p:normalViewPr>
  <p:slideViewPr>
    <p:cSldViewPr snapToGrid="0" snapToObjects="1">
      <p:cViewPr>
        <p:scale>
          <a:sx n="112" d="100"/>
          <a:sy n="112" d="100"/>
        </p:scale>
        <p:origin x="1968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D363E-577D-174A-B950-E20ECC33E09F}" type="datetimeFigureOut">
              <a:rPr lang="en-US" smtClean="0"/>
              <a:t>8/2/17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4BE7D7-6345-494D-B1F2-97C2B67CD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49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9EB803-26CB-4231-A0B3-176B48342127}" type="datetimeFigureOut">
              <a:rPr lang="en-IE" smtClean="0"/>
              <a:t>02/08/2017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B0DD2-E760-481D-9368-BC37BBC4DEB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57303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B0DD2-E760-481D-9368-BC37BBC4DEBD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5015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B0DD2-E760-481D-9368-BC37BBC4DEBD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690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B0DD2-E760-481D-9368-BC37BBC4DEBD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61879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B0DD2-E760-481D-9368-BC37BBC4DEBD}" type="slidenum">
              <a:rPr lang="en-IE" smtClean="0"/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4893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_Test_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049" y="2130425"/>
            <a:ext cx="8436731" cy="1470025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049" y="4043903"/>
            <a:ext cx="6400800" cy="1019189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rgbClr val="00C1D5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049" y="6172261"/>
            <a:ext cx="2133600" cy="365125"/>
          </a:xfrm>
        </p:spPr>
        <p:txBody>
          <a:bodyPr/>
          <a:lstStyle/>
          <a:p>
            <a:fld id="{E4867CBD-D0C0-504D-AC0A-8FF2D189591A}" type="datetimeFigureOut">
              <a:rPr lang="en-US" smtClean="0"/>
              <a:t>8/2/17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73787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53180" y="6180521"/>
            <a:ext cx="2133600" cy="365125"/>
          </a:xfrm>
        </p:spPr>
        <p:txBody>
          <a:bodyPr/>
          <a:lstStyle/>
          <a:p>
            <a:fld id="{E327AA14-91F7-054B-AFFC-9533876C142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TCD_Abridged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5349" y="5614420"/>
            <a:ext cx="942912" cy="563459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 userDrawn="1"/>
        </p:nvSpPr>
        <p:spPr>
          <a:xfrm>
            <a:off x="350049" y="5381344"/>
            <a:ext cx="6400800" cy="10439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00C1D5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350838" y="5292725"/>
            <a:ext cx="6400800" cy="79851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ga-IE" dirty="0" smtClean="0"/>
              <a:t>Click to edit Master text styles</a:t>
            </a:r>
          </a:p>
          <a:p>
            <a:pPr lvl="1"/>
            <a:r>
              <a:rPr lang="ga-IE" dirty="0" smtClean="0"/>
              <a:t>Second level</a:t>
            </a:r>
          </a:p>
          <a:p>
            <a:pPr lvl="2"/>
            <a:r>
              <a:rPr lang="ga-IE" dirty="0" smtClean="0"/>
              <a:t>Third level</a:t>
            </a:r>
          </a:p>
          <a:p>
            <a:pPr lvl="3"/>
            <a:r>
              <a:rPr lang="ga-IE" dirty="0" smtClean="0"/>
              <a:t>Fourth level</a:t>
            </a:r>
          </a:p>
          <a:p>
            <a:pPr lvl="4"/>
            <a:r>
              <a:rPr lang="ga-IE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73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C1D5"/>
                </a:solidFill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7CBD-D0C0-504D-AC0A-8FF2D189591A}" type="datetimeFigureOut">
              <a:rPr lang="en-US" smtClean="0"/>
              <a:t>8/2/17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A14-91F7-054B-AFFC-9533876C1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91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7CBD-D0C0-504D-AC0A-8FF2D189591A}" type="datetimeFigureOut">
              <a:rPr lang="en-US" smtClean="0"/>
              <a:t>8/2/17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A14-91F7-054B-AFFC-9533876C1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27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_Test_2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049" y="2130425"/>
            <a:ext cx="8436731" cy="1470025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049" y="4043903"/>
            <a:ext cx="6400800" cy="1019189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rgbClr val="00C1D5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049" y="6172261"/>
            <a:ext cx="2133600" cy="365125"/>
          </a:xfrm>
        </p:spPr>
        <p:txBody>
          <a:bodyPr/>
          <a:lstStyle/>
          <a:p>
            <a:fld id="{E4867CBD-D0C0-504D-AC0A-8FF2D189591A}" type="datetimeFigureOut">
              <a:rPr lang="en-US" smtClean="0"/>
              <a:t>8/2/17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73787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53180" y="6180521"/>
            <a:ext cx="2133600" cy="365125"/>
          </a:xfrm>
        </p:spPr>
        <p:txBody>
          <a:bodyPr/>
          <a:lstStyle/>
          <a:p>
            <a:fld id="{E327AA14-91F7-054B-AFFC-9533876C142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TCD_Abridged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5349" y="5614420"/>
            <a:ext cx="942912" cy="563459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 userDrawn="1"/>
        </p:nvSpPr>
        <p:spPr>
          <a:xfrm>
            <a:off x="350049" y="5381344"/>
            <a:ext cx="6400800" cy="10439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00C1D5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350838" y="5292725"/>
            <a:ext cx="6400800" cy="79851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ga-IE" dirty="0" smtClean="0"/>
              <a:t>Click to edit Master text styles</a:t>
            </a:r>
          </a:p>
          <a:p>
            <a:pPr lvl="1"/>
            <a:r>
              <a:rPr lang="ga-IE" dirty="0" smtClean="0"/>
              <a:t>Second level</a:t>
            </a:r>
          </a:p>
          <a:p>
            <a:pPr lvl="2"/>
            <a:r>
              <a:rPr lang="ga-IE" dirty="0" smtClean="0"/>
              <a:t>Third level</a:t>
            </a:r>
          </a:p>
          <a:p>
            <a:pPr lvl="3"/>
            <a:r>
              <a:rPr lang="ga-IE" dirty="0" smtClean="0"/>
              <a:t>Fourth level</a:t>
            </a:r>
          </a:p>
          <a:p>
            <a:pPr lvl="4"/>
            <a:r>
              <a:rPr lang="ga-IE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278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C1D5"/>
                </a:solidFill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C1D5"/>
              </a:buClr>
              <a:defRPr/>
            </a:lvl1pPr>
            <a:lvl2pPr>
              <a:buClr>
                <a:srgbClr val="00C1D5"/>
              </a:buClr>
              <a:defRPr/>
            </a:lvl2pPr>
            <a:lvl3pPr>
              <a:buClr>
                <a:srgbClr val="00C1D5"/>
              </a:buClr>
              <a:defRPr/>
            </a:lvl3pPr>
            <a:lvl4pPr>
              <a:buClr>
                <a:srgbClr val="00C1D5"/>
              </a:buClr>
              <a:defRPr/>
            </a:lvl4pPr>
            <a:lvl5pPr>
              <a:buClr>
                <a:srgbClr val="00C1D5"/>
              </a:buClr>
              <a:defRPr/>
            </a:lvl5pPr>
          </a:lstStyle>
          <a:p>
            <a:pPr lvl="0"/>
            <a:r>
              <a:rPr lang="ga-IE" dirty="0" smtClean="0"/>
              <a:t>Click to edit Master text styles</a:t>
            </a:r>
          </a:p>
          <a:p>
            <a:pPr lvl="1"/>
            <a:r>
              <a:rPr lang="ga-IE" dirty="0" smtClean="0"/>
              <a:t>Second level</a:t>
            </a:r>
          </a:p>
          <a:p>
            <a:pPr lvl="2"/>
            <a:r>
              <a:rPr lang="ga-IE" dirty="0" smtClean="0"/>
              <a:t>Third level</a:t>
            </a:r>
          </a:p>
          <a:p>
            <a:pPr lvl="3"/>
            <a:r>
              <a:rPr lang="ga-IE" dirty="0" smtClean="0"/>
              <a:t>Fourth level</a:t>
            </a:r>
          </a:p>
          <a:p>
            <a:pPr lvl="4"/>
            <a:r>
              <a:rPr lang="ga-IE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7CBD-D0C0-504D-AC0A-8FF2D189591A}" type="datetimeFigureOut">
              <a:rPr lang="en-US" smtClean="0"/>
              <a:t>8/2/17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A14-91F7-054B-AFFC-9533876C1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63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7CBD-D0C0-504D-AC0A-8FF2D189591A}" type="datetimeFigureOut">
              <a:rPr lang="en-US" smtClean="0"/>
              <a:t>8/2/17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A14-91F7-054B-AFFC-9533876C1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38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C1D5"/>
                </a:solidFill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7CBD-D0C0-504D-AC0A-8FF2D189591A}" type="datetimeFigureOut">
              <a:rPr lang="en-US" smtClean="0"/>
              <a:t>8/2/17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A14-91F7-054B-AFFC-9533876C1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4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C1D5"/>
                </a:solidFill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7CBD-D0C0-504D-AC0A-8FF2D189591A}" type="datetimeFigureOut">
              <a:rPr lang="en-US" smtClean="0"/>
              <a:t>8/2/17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A14-91F7-054B-AFFC-9533876C1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86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C1D5"/>
                </a:solidFill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7CBD-D0C0-504D-AC0A-8FF2D189591A}" type="datetimeFigureOut">
              <a:rPr lang="en-US" smtClean="0"/>
              <a:t>8/2/17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A14-91F7-054B-AFFC-9533876C1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0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7CBD-D0C0-504D-AC0A-8FF2D189591A}" type="datetimeFigureOut">
              <a:rPr lang="en-US" smtClean="0"/>
              <a:t>8/2/17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A14-91F7-054B-AFFC-9533876C1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42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7CBD-D0C0-504D-AC0A-8FF2D189591A}" type="datetimeFigureOut">
              <a:rPr lang="en-US" smtClean="0"/>
              <a:t>8/2/17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A14-91F7-054B-AFFC-9533876C1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6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7CBD-D0C0-504D-AC0A-8FF2D189591A}" type="datetimeFigureOut">
              <a:rPr lang="en-US" smtClean="0"/>
              <a:t>8/2/17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A14-91F7-054B-AFFC-9533876C1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14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049" y="274638"/>
            <a:ext cx="844186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049" y="1600200"/>
            <a:ext cx="844186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 dirty="0" smtClean="0"/>
              <a:t>Click to edit Master text styles</a:t>
            </a:r>
          </a:p>
          <a:p>
            <a:pPr lvl="1"/>
            <a:r>
              <a:rPr lang="ga-IE" dirty="0" smtClean="0"/>
              <a:t>Second level</a:t>
            </a:r>
          </a:p>
          <a:p>
            <a:pPr lvl="2"/>
            <a:r>
              <a:rPr lang="ga-IE" dirty="0" smtClean="0"/>
              <a:t>Third level</a:t>
            </a:r>
          </a:p>
          <a:p>
            <a:pPr lvl="3"/>
            <a:r>
              <a:rPr lang="ga-IE" dirty="0" smtClean="0"/>
              <a:t>Fourth level</a:t>
            </a:r>
          </a:p>
          <a:p>
            <a:pPr lvl="4"/>
            <a:r>
              <a:rPr lang="ga-IE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04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67CBD-D0C0-504D-AC0A-8FF2D189591A}" type="datetimeFigureOut">
              <a:rPr lang="en-US" smtClean="0"/>
              <a:t>8/2/17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5831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7AA14-91F7-054B-AFFC-9533876C14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PPT_Test_2-03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3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utm@tcd.ie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jpeg"/><Relationship Id="rId12" Type="http://schemas.openxmlformats.org/officeDocument/2006/relationships/hyperlink" Target="https://www.google.com.sg/url?sa=i&amp;rct=j&amp;q=&amp;esrc=s&amp;source=images&amp;cd=&amp;ved=0ahUKEwjOyZaIwLDVAhWDu48KHUd3AQIQjRwIBw&amp;url=http://parkviewpri.moe.edu.sg/departments/science/achievements&amp;psig=AFQjCNEoUPRLILughZvC8BPKmKXp7BJl9g&amp;ust=1501486721365930" TargetMode="External"/><Relationship Id="rId13" Type="http://schemas.openxmlformats.org/officeDocument/2006/relationships/image" Target="../media/image26.jpeg"/><Relationship Id="rId14" Type="http://schemas.openxmlformats.org/officeDocument/2006/relationships/hyperlink" Target="https://www.google.com.sg/search?sa=G&amp;hl=en-SG&amp;q=sharefood+singapore&amp;tbm=isch&amp;tbs=simg:CAQSlQEJpVKARovUsZwaiQELEKjU2AQaAggKDAsQsIynCBpiCmAIAxIomwqgCpoUggqGA4UDmQqmE6cTiAO0PZc9sT2yPbU9sz2YKfsoyjeWPRow0VuIouwGqVr1pJm4Ywkao8vD05b2Jc9j7xHgJSgtAJTpH8UySJshVk-W8rhDj_1boIAQMCxCOrv4IGgoKCAgBEgQ4n0wQDA&amp;ved=0ahUKEwjEyI-vwLDVAhUMtY8KHUDzByYQwg4IIygA" TargetMode="External"/><Relationship Id="rId15" Type="http://schemas.openxmlformats.org/officeDocument/2006/relationships/image" Target="../media/image27.png"/><Relationship Id="rId16" Type="http://schemas.openxmlformats.org/officeDocument/2006/relationships/hyperlink" Target="https://www.google.com.sg/url?sa=i&amp;rct=j&amp;q=&amp;esrc=s&amp;source=images&amp;cd=&amp;ved=0ahUKEwjwgojwwLDVAhXEKY8KHfz6C4sQjRwIBw&amp;url=https://www.appannie.com/apps/ios/app/1215593981/&amp;psig=AFQjCNH7wnu3J1CDfotP-gGOfEIEWicEsg&amp;ust=1501486935961155" TargetMode="External"/><Relationship Id="rId17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hyperlink" Target="https://www.google.com.sg/url?sa=i&amp;rct=j&amp;q=&amp;esrc=s&amp;source=images&amp;cd=&amp;ved=0ahUKEwi17PjGv7DVAhVJPo8KHe8qAKAQjRwIBw&amp;url=http://pmhaze.org/&amp;psig=AFQjCNE0nzV3c5JRacjQaeLPRYqvEKJLog&amp;ust=1501486585692069" TargetMode="External"/><Relationship Id="rId5" Type="http://schemas.openxmlformats.org/officeDocument/2006/relationships/image" Target="../media/image22.jpeg"/><Relationship Id="rId6" Type="http://schemas.openxmlformats.org/officeDocument/2006/relationships/hyperlink" Target="https://www.google.com.sg/url?sa=i&amp;rct=j&amp;q=&amp;esrc=s&amp;source=images&amp;cd=&amp;ved=0ahUKEwj-xL7Xv7DVAhVLMo8KHZkYAlYQjRwIBw&amp;url=http://www.willinghearts.org.sg/&amp;psig=AFQjCNFd45JfmB7Lys6b0zaVVP3lbh61ww&amp;ust=1501486615522356" TargetMode="External"/><Relationship Id="rId7" Type="http://schemas.openxmlformats.org/officeDocument/2006/relationships/image" Target="../media/image23.png"/><Relationship Id="rId8" Type="http://schemas.openxmlformats.org/officeDocument/2006/relationships/hyperlink" Target="https://www.google.com.sg/url?sa=i&amp;rct=j&amp;q=&amp;esrc=s&amp;source=images&amp;cd=&amp;ved=0ahUKEwiDiPPgv7DVAhUjS48KHbaxCA0QjRwIBw&amp;url=https://www.giving.sg/web/free-food-for-all-limited&amp;psig=AFQjCNFZUnz-w2vF2VxnvSkICxCW95t96w&amp;ust=1501486640525351" TargetMode="External"/><Relationship Id="rId9" Type="http://schemas.openxmlformats.org/officeDocument/2006/relationships/image" Target="../media/image24.png"/><Relationship Id="rId10" Type="http://schemas.openxmlformats.org/officeDocument/2006/relationships/hyperlink" Target="https://www.google.com.sg/url?sa=i&amp;rct=j&amp;q=&amp;esrc=s&amp;source=images&amp;cd=&amp;ved=0ahUKEwissZb1v7DVAhWKPY8KHdaTBHwQjRwIBw&amp;url=https://www.giving.sg/web/the-food-bank-singapore-ltd&amp;psig=AFQjCNFbbTXUwVFI-LNGjhhN6jcoRFJu7g&amp;ust=1501486665671587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hyperlink" Target="https://www.google.com.sg/url?sa=i&amp;rct=j&amp;q=&amp;esrc=s&amp;source=images&amp;cd=&amp;ved=0ahUKEwiWiZLQlrHVAhWLrY8KHeHrCYIQjRwIBw&amp;url=http://pmhaze.org/&amp;psig=AFQjCNGeRm29V6JLze7-3VFCk9BCqPEYAg&amp;ust=1501509950234801" TargetMode="External"/><Relationship Id="rId5" Type="http://schemas.openxmlformats.org/officeDocument/2006/relationships/image" Target="../media/image35.jpeg"/><Relationship Id="rId6" Type="http://schemas.openxmlformats.org/officeDocument/2006/relationships/hyperlink" Target="https://www.google.com.sg/search?sa=G&amp;hl=en-SG&amp;q=sharefood+singapore&amp;tbm=isch&amp;tbs=simg:CAQSlQEJpVKARovUsZwaiQELEKjU2AQaAggKDAsQsIynCBpiCmAIAxIomwqgCpoUggqGA4UDmQqmE6cTiAO0PZc9sT2yPbU9sz2YKfsoyjeWPRow0VuIouwGqVr1pJm4Ywkao8vD05b2Jc9j7xHgJSgtAJTpH8UySJshVk-W8rhDj_1boIAQMCxCOrv4IGgoKCAgBEgQ4n0wQDA&amp;ved=0ahUKEwjEyI-vwLDVAhUMtY8KHUDzByYQwg4IIygA" TargetMode="External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3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.sg/url?sa=i&amp;rct=j&amp;q=&amp;esrc=s&amp;source=images&amp;cd=&amp;ved=0ahUKEwj0vMHSianVAhWJvrwKHU7UBEAQjRwIBw&amp;url=http://www.foodbank.sg/index.php/about-us/about-the-food-pantry&amp;psig=AFQjCNFkm_aCsfXyuYWJtBc_iGCtFRTEdA&amp;ust=1501231566984448" TargetMode="External"/><Relationship Id="rId3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hyperlink" Target="https://www.google.com.sg/url?sa=i&amp;rct=j&amp;q=&amp;esrc=s&amp;source=images&amp;cd=&amp;ved=0ahUKEwjE_OK_g6nVAhXEzLwKHQ5nB_YQjRwIBw&amp;url=http://www.foodbank.sg/index.php/programmes-events/programmes/current-programmes/project-eat-better&amp;psig=AFQjCNEVfgDkh6mXkF7D1kZG9mbn_blCvA&amp;ust=1501229841498132" TargetMode="External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.sg/url?sa=i&amp;rct=j&amp;q=&amp;esrc=s&amp;source=images&amp;cd=&amp;ved=0ahUKEwjn8OqDg6nVAhWEV7wKHfpMDx0QjRwIBw&amp;url=http://www.lifestyleasia.com/466443/going-green-how-hotels-and-restaurants-manage-food-waste-in-singapore/&amp;psig=AFQjCNHkNBza8EtvbPDuMY5Y3SNTPgNp_g&amp;ust=1501229487086746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.sg/url?sa=i&amp;rct=j&amp;q=&amp;esrc=s&amp;source=images&amp;cd=&amp;ved=0ahUKEwiWiZLQlrHVAhWLrY8KHeHrCYIQjRwIBw&amp;url=http://pmhaze.org/&amp;psig=AFQjCNGeRm29V6JLze7-3VFCk9BCqPEYAg&amp;ust=1501509950234801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jpeg"/><Relationship Id="rId8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Relationship Id="rId3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microsoft.com/office/2007/relationships/hdphoto" Target="../media/hdphoto2.wdp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jpeg"/><Relationship Id="rId8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050" y="2599187"/>
            <a:ext cx="8436731" cy="1470025"/>
          </a:xfrm>
        </p:spPr>
        <p:txBody>
          <a:bodyPr>
            <a:noAutofit/>
          </a:bodyPr>
          <a:lstStyle/>
          <a:p>
            <a:r>
              <a:rPr lang="en-US" sz="3600" dirty="0" smtClean="0"/>
              <a:t>Sharing Smartly: Food sharing economies in Singapore 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50050" y="5292725"/>
            <a:ext cx="6401588" cy="1232766"/>
          </a:xfrm>
        </p:spPr>
        <p:txBody>
          <a:bodyPr/>
          <a:lstStyle/>
          <a:p>
            <a:r>
              <a:rPr lang="en-US" b="1" dirty="0" smtClean="0"/>
              <a:t>Monika Rut </a:t>
            </a:r>
          </a:p>
          <a:p>
            <a:r>
              <a:rPr lang="en-US" b="1" dirty="0" smtClean="0">
                <a:hlinkClick r:id="rId3"/>
              </a:rPr>
              <a:t>rutm@tcd.ie</a:t>
            </a:r>
            <a:r>
              <a:rPr lang="en-US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err="1" smtClean="0"/>
              <a:t>www.sharecity.ie</a:t>
            </a:r>
            <a:endParaRPr lang="en-US" b="1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9007" y="5400604"/>
            <a:ext cx="9810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56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99079"/>
            <a:ext cx="9144000" cy="40791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925"/>
            <a:ext cx="9144000" cy="24651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88668"/>
            <a:ext cx="3986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sharecity.ie</a:t>
            </a:r>
            <a:r>
              <a:rPr lang="en-US" sz="1400" dirty="0" smtClean="0"/>
              <a:t>/research/sharecity100-database/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534287"/>
            <a:ext cx="172463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2">
                    <a:lumMod val="75000"/>
                  </a:schemeClr>
                </a:solidFill>
              </a:rPr>
              <a:t>Top 10 Cities  </a:t>
            </a:r>
            <a:br>
              <a:rPr lang="en-US" sz="11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</a:rPr>
              <a:t>London 198</a:t>
            </a:r>
            <a:br>
              <a:rPr lang="en-US" sz="11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</a:rPr>
              <a:t>NYC 188</a:t>
            </a:r>
            <a:br>
              <a:rPr lang="en-US" sz="11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</a:rPr>
              <a:t>Melbourne 144</a:t>
            </a:r>
          </a:p>
          <a:p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</a:rPr>
              <a:t>Berlin 137</a:t>
            </a:r>
            <a:br>
              <a:rPr lang="en-US" sz="11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</a:rPr>
              <a:t>Sydney 108</a:t>
            </a:r>
          </a:p>
          <a:p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</a:rPr>
              <a:t>Barcelona 107</a:t>
            </a:r>
          </a:p>
          <a:p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</a:rPr>
              <a:t>Philadelphia 82</a:t>
            </a:r>
          </a:p>
          <a:p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</a:rPr>
              <a:t>Chicago 72</a:t>
            </a:r>
          </a:p>
          <a:p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</a:rPr>
              <a:t>Buenos Aires 70</a:t>
            </a:r>
          </a:p>
          <a:p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</a:rPr>
              <a:t>Vancouver 68</a:t>
            </a:r>
            <a:endParaRPr lang="en-US" sz="11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28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Sharing Around the World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416"/>
          <a:stretch/>
        </p:blipFill>
        <p:spPr>
          <a:xfrm>
            <a:off x="71808" y="1417638"/>
            <a:ext cx="8998347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7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Sharing in Singapore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564" y="1424930"/>
            <a:ext cx="5539307" cy="5262131"/>
          </a:xfrm>
        </p:spPr>
        <p:txBody>
          <a:bodyPr>
            <a:noAutofit/>
          </a:bodyPr>
          <a:lstStyle/>
          <a:p>
            <a:r>
              <a:rPr lang="en-US" sz="1600" dirty="0" smtClean="0"/>
              <a:t>Singapore </a:t>
            </a:r>
            <a:r>
              <a:rPr lang="en-US" sz="1600" dirty="0"/>
              <a:t>is ranked </a:t>
            </a:r>
            <a:r>
              <a:rPr lang="en-US" sz="1600" b="1" dirty="0" smtClean="0"/>
              <a:t>#27</a:t>
            </a:r>
            <a:r>
              <a:rPr lang="en-US" sz="1600" dirty="0" smtClean="0"/>
              <a:t>in the SHARECITY100 </a:t>
            </a:r>
            <a:r>
              <a:rPr lang="en-US" sz="1600" dirty="0"/>
              <a:t>Database with </a:t>
            </a:r>
            <a:r>
              <a:rPr lang="en-US" sz="1600" b="1" dirty="0" smtClean="0"/>
              <a:t>50 </a:t>
            </a:r>
            <a:r>
              <a:rPr lang="en-US" sz="1600" b="1" dirty="0"/>
              <a:t>food sharing </a:t>
            </a:r>
            <a:r>
              <a:rPr lang="en-US" sz="1600" b="1" dirty="0" smtClean="0"/>
              <a:t>initiatives</a:t>
            </a:r>
            <a:endParaRPr lang="en-US" sz="1600" dirty="0"/>
          </a:p>
          <a:p>
            <a:endParaRPr lang="en-US" sz="1600" dirty="0"/>
          </a:p>
          <a:p>
            <a:r>
              <a:rPr lang="en-US" sz="1600" b="1" dirty="0" smtClean="0"/>
              <a:t>80% </a:t>
            </a:r>
            <a:r>
              <a:rPr lang="en-US" sz="1600" dirty="0" smtClean="0"/>
              <a:t>of food sharing initiatives in Singapore share multiple things. </a:t>
            </a:r>
            <a:r>
              <a:rPr lang="en-US" sz="1600" b="1" dirty="0" smtClean="0"/>
              <a:t>Knowledge &amp; skills </a:t>
            </a:r>
            <a:r>
              <a:rPr lang="en-US" sz="1600" dirty="0" smtClean="0"/>
              <a:t>are most commonly shared (27%), followed by </a:t>
            </a:r>
            <a:r>
              <a:rPr lang="en-US" sz="1600" b="1" dirty="0" smtClean="0"/>
              <a:t>meals </a:t>
            </a:r>
            <a:r>
              <a:rPr lang="en-US" sz="1600" dirty="0" smtClean="0"/>
              <a:t>(19%), </a:t>
            </a:r>
            <a:r>
              <a:rPr lang="en-US" sz="1600" b="1" dirty="0" smtClean="0"/>
              <a:t>land and food products </a:t>
            </a:r>
            <a:r>
              <a:rPr lang="en-US" sz="1600" dirty="0" smtClean="0"/>
              <a:t>(13%)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Selling </a:t>
            </a:r>
            <a:r>
              <a:rPr lang="en-US" sz="1600" dirty="0" smtClean="0"/>
              <a:t>(43%) is </a:t>
            </a:r>
            <a:r>
              <a:rPr lang="en-US" sz="1600" dirty="0"/>
              <a:t>the most common form of food </a:t>
            </a:r>
            <a:r>
              <a:rPr lang="en-US" sz="1600" dirty="0" smtClean="0"/>
              <a:t>sharing, </a:t>
            </a:r>
            <a:r>
              <a:rPr lang="en-US" sz="1600" dirty="0"/>
              <a:t>followed closely by </a:t>
            </a:r>
            <a:r>
              <a:rPr lang="en-US" sz="1600" b="1" dirty="0" smtClean="0"/>
              <a:t>gifting </a:t>
            </a:r>
            <a:r>
              <a:rPr lang="en-US" sz="1600" dirty="0" smtClean="0"/>
              <a:t>(41%), </a:t>
            </a:r>
            <a:r>
              <a:rPr lang="en-US" sz="1600" b="1" dirty="0" smtClean="0"/>
              <a:t>collecting </a:t>
            </a:r>
            <a:r>
              <a:rPr lang="en-US" sz="1600" dirty="0" smtClean="0"/>
              <a:t>(</a:t>
            </a:r>
            <a:r>
              <a:rPr lang="en-US" sz="1600" dirty="0"/>
              <a:t>5</a:t>
            </a:r>
            <a:r>
              <a:rPr lang="en-US" sz="1600" dirty="0" smtClean="0"/>
              <a:t>%)</a:t>
            </a:r>
            <a:r>
              <a:rPr lang="en-US" sz="1600" b="1" dirty="0" smtClean="0"/>
              <a:t> </a:t>
            </a:r>
            <a:r>
              <a:rPr lang="en-US" sz="1600" dirty="0"/>
              <a:t>and</a:t>
            </a:r>
            <a:r>
              <a:rPr lang="en-US" sz="1600" b="1" dirty="0"/>
              <a:t> bartering </a:t>
            </a:r>
            <a:r>
              <a:rPr lang="en-US" sz="1600" b="1" dirty="0" smtClean="0"/>
              <a:t>(</a:t>
            </a:r>
            <a:r>
              <a:rPr lang="en-US" sz="1600" dirty="0" smtClean="0"/>
              <a:t>11%)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  <a:p>
            <a:r>
              <a:rPr lang="en-US" sz="1600" b="1" dirty="0" smtClean="0"/>
              <a:t>For-Profits </a:t>
            </a:r>
            <a:r>
              <a:rPr lang="en-US" sz="1600" dirty="0" smtClean="0"/>
              <a:t>(37%) and </a:t>
            </a:r>
            <a:r>
              <a:rPr lang="en-US" sz="1600" b="1" dirty="0" smtClean="0"/>
              <a:t>informal </a:t>
            </a:r>
            <a:r>
              <a:rPr lang="en-US" sz="1600" dirty="0" smtClean="0"/>
              <a:t>( 27%) are </a:t>
            </a:r>
            <a:r>
              <a:rPr lang="en-US" sz="1600" dirty="0"/>
              <a:t>the dominant models of food sharing </a:t>
            </a:r>
            <a:r>
              <a:rPr lang="en-US" sz="1600" dirty="0" smtClean="0"/>
              <a:t>initiatives followed </a:t>
            </a:r>
            <a:r>
              <a:rPr lang="en-US" sz="1600" dirty="0"/>
              <a:t>by </a:t>
            </a:r>
            <a:r>
              <a:rPr lang="en-US" sz="1600" b="1" dirty="0" smtClean="0"/>
              <a:t>non</a:t>
            </a:r>
            <a:r>
              <a:rPr lang="en-US" sz="1600" dirty="0" smtClean="0"/>
              <a:t> </a:t>
            </a:r>
            <a:r>
              <a:rPr lang="en-US" sz="1600" b="1" dirty="0" smtClean="0"/>
              <a:t>for-profits </a:t>
            </a:r>
            <a:r>
              <a:rPr lang="en-US" sz="1600" dirty="0" smtClean="0"/>
              <a:t>(17%) </a:t>
            </a:r>
            <a:r>
              <a:rPr lang="en-US" sz="1600" b="1" dirty="0" smtClean="0"/>
              <a:t>social enterprise </a:t>
            </a:r>
            <a:r>
              <a:rPr lang="en-US" sz="1600" dirty="0" smtClean="0"/>
              <a:t>(8%)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815" y="1373402"/>
            <a:ext cx="1605651" cy="1038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4392" y="3141306"/>
            <a:ext cx="1076835" cy="973998"/>
          </a:xfrm>
          <a:prstGeom prst="rect">
            <a:avLst/>
          </a:prstGeom>
        </p:spPr>
      </p:pic>
      <p:pic>
        <p:nvPicPr>
          <p:cNvPr id="1026" name="Picture 2" descr="mage result for foodscape collectiv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354" y="2354656"/>
            <a:ext cx="862285" cy="86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ge result for willing heart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9600" y="4377763"/>
            <a:ext cx="1199928" cy="87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ge result for freefoodforall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744" y="3123269"/>
            <a:ext cx="796153" cy="79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ge result for food bank singapore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804" y="4311754"/>
            <a:ext cx="1546876" cy="67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ge result for community in bloom logo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0804" y="1862249"/>
            <a:ext cx="1565329" cy="89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sBPTPxdF0BA6BXWQasKbKYMzraOaDoqPfE0QGw3mtzHcLbiPAAzu-q7qlGr-7hLGA6UkVg=s170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5190" y="5255759"/>
            <a:ext cx="161925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age result for Dine Inn home cooked food about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8721" y="5619948"/>
            <a:ext cx="743919" cy="74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27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114" y="1367433"/>
            <a:ext cx="8416798" cy="472325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01565" y="454942"/>
            <a:ext cx="8441867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rgbClr val="00C1D5"/>
                </a:solidFill>
              </a:rPr>
              <a:t>Cooperative behavior?</a:t>
            </a:r>
            <a:endParaRPr lang="en-US" dirty="0">
              <a:solidFill>
                <a:srgbClr val="00C1D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8735" y="1635013"/>
            <a:ext cx="2335427" cy="239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6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Sharing-in vs Sharing-out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49" y="1520188"/>
            <a:ext cx="3732554" cy="4738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9036" y="1520188"/>
            <a:ext cx="3996625" cy="475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0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Leading Narratives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City in a Garden, Zero Waste Nation, Smart Nation, Sustainable Singapore </a:t>
            </a:r>
          </a:p>
          <a:p>
            <a:r>
              <a:rPr lang="en-US" sz="2000" dirty="0" smtClean="0"/>
              <a:t>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in the world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in Asia EIU GFSI 2016</a:t>
            </a:r>
          </a:p>
          <a:p>
            <a:r>
              <a:rPr lang="en-US" sz="2000" dirty="0"/>
              <a:t>Food affordability (low import tax 1.1%), food availability, high standards for quality and food </a:t>
            </a:r>
            <a:r>
              <a:rPr lang="en-US" sz="2000" dirty="0" smtClean="0"/>
              <a:t>safety</a:t>
            </a:r>
          </a:p>
          <a:p>
            <a:r>
              <a:rPr lang="en-US" sz="2000" dirty="0" smtClean="0"/>
              <a:t>High imports 90% </a:t>
            </a:r>
          </a:p>
          <a:p>
            <a:r>
              <a:rPr lang="en-US" sz="2000" dirty="0"/>
              <a:t>D</a:t>
            </a:r>
            <a:r>
              <a:rPr lang="en-US" sz="2000" dirty="0" smtClean="0"/>
              <a:t>iversification </a:t>
            </a:r>
            <a:r>
              <a:rPr lang="en-US" sz="2000" dirty="0"/>
              <a:t>of food </a:t>
            </a:r>
            <a:r>
              <a:rPr lang="en-US" sz="2000" dirty="0" smtClean="0"/>
              <a:t>supply</a:t>
            </a:r>
          </a:p>
          <a:p>
            <a:r>
              <a:rPr lang="en-US" sz="2000" dirty="0"/>
              <a:t>Economies of </a:t>
            </a:r>
            <a:r>
              <a:rPr lang="en-US" sz="2000" dirty="0" smtClean="0"/>
              <a:t>scale </a:t>
            </a:r>
          </a:p>
          <a:p>
            <a:r>
              <a:rPr lang="en-US" sz="2000" dirty="0" smtClean="0"/>
              <a:t>Tech driven solutions in farming and waste management</a:t>
            </a:r>
          </a:p>
          <a:p>
            <a:r>
              <a:rPr lang="en-US" sz="2000" dirty="0" smtClean="0"/>
              <a:t>Eating out, cooking less, western diets, diabetes</a:t>
            </a:r>
          </a:p>
          <a:p>
            <a:r>
              <a:rPr lang="en-US" sz="2000" dirty="0" smtClean="0"/>
              <a:t>Kampong spirit and social cohesiveness </a:t>
            </a:r>
          </a:p>
          <a:p>
            <a:r>
              <a:rPr lang="en-US" sz="2000" dirty="0" smtClean="0"/>
              <a:t>Food </a:t>
            </a:r>
            <a:r>
              <a:rPr lang="en-US" sz="2000" smtClean="0"/>
              <a:t>is </a:t>
            </a:r>
            <a:r>
              <a:rPr lang="en-US" sz="2000" smtClean="0"/>
              <a:t>commodity 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026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Emerging Narratives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Grow Your Own Movement, T</a:t>
            </a:r>
            <a:r>
              <a:rPr lang="en-US" sz="2000" dirty="0" smtClean="0"/>
              <a:t>hinking </a:t>
            </a:r>
            <a:r>
              <a:rPr lang="en-US" sz="2000" dirty="0" err="1" smtClean="0"/>
              <a:t>Edibly</a:t>
            </a:r>
            <a:r>
              <a:rPr lang="en-US" sz="2000" dirty="0" smtClean="0"/>
              <a:t>, Community Agriculture, Social </a:t>
            </a:r>
            <a:r>
              <a:rPr lang="en-US" sz="2000" dirty="0"/>
              <a:t>and Environmental Entrepreneurship </a:t>
            </a:r>
          </a:p>
          <a:p>
            <a:r>
              <a:rPr lang="en-US" sz="2000" dirty="0"/>
              <a:t>Community </a:t>
            </a:r>
            <a:r>
              <a:rPr lang="en-US" sz="2000" dirty="0" smtClean="0"/>
              <a:t>food </a:t>
            </a:r>
            <a:r>
              <a:rPr lang="en-US" sz="2000" dirty="0"/>
              <a:t>r</a:t>
            </a:r>
            <a:r>
              <a:rPr lang="en-US" sz="2000" dirty="0" smtClean="0"/>
              <a:t>esilience</a:t>
            </a:r>
          </a:p>
          <a:p>
            <a:r>
              <a:rPr lang="en-US" sz="2000" dirty="0" smtClean="0"/>
              <a:t>Diverse </a:t>
            </a:r>
            <a:r>
              <a:rPr lang="en-US" sz="2000" dirty="0"/>
              <a:t>food sharing practices (community gardens, </a:t>
            </a:r>
            <a:r>
              <a:rPr lang="en-US" sz="2000" dirty="0" smtClean="0"/>
              <a:t>communal kitchens, dumpster </a:t>
            </a:r>
            <a:r>
              <a:rPr lang="en-US" sz="2000" dirty="0"/>
              <a:t>diving, foraging, </a:t>
            </a:r>
            <a:r>
              <a:rPr lang="en-US" sz="2000" dirty="0" smtClean="0"/>
              <a:t>seeds and plants swapping, home cooked platforms etc.)</a:t>
            </a:r>
            <a:r>
              <a:rPr lang="en-US" sz="2000" dirty="0"/>
              <a:t> </a:t>
            </a:r>
          </a:p>
          <a:p>
            <a:r>
              <a:rPr lang="en-US" sz="2000" dirty="0"/>
              <a:t>Diverse economies of food systems </a:t>
            </a:r>
            <a:endParaRPr lang="en-US" sz="2000" dirty="0" smtClean="0"/>
          </a:p>
          <a:p>
            <a:r>
              <a:rPr lang="en-US" sz="2000" dirty="0"/>
              <a:t>Food system obesity </a:t>
            </a:r>
            <a:endParaRPr lang="en-US" sz="2000" dirty="0" smtClean="0"/>
          </a:p>
          <a:p>
            <a:r>
              <a:rPr lang="en-US" sz="2000" dirty="0" smtClean="0"/>
              <a:t>Knowledge commons and crowdsourcing</a:t>
            </a:r>
            <a:endParaRPr lang="en-US" sz="2000" dirty="0"/>
          </a:p>
          <a:p>
            <a:r>
              <a:rPr lang="en-US" sz="2000" dirty="0"/>
              <a:t>Aspects of </a:t>
            </a:r>
            <a:r>
              <a:rPr lang="en-US" sz="2000" dirty="0" smtClean="0"/>
              <a:t>care, individual ownership, mindset-shift</a:t>
            </a:r>
          </a:p>
          <a:p>
            <a:r>
              <a:rPr lang="en-US" sz="2000" dirty="0" smtClean="0"/>
              <a:t>Right to healthy and nutritious food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2144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Consideration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Food sharing is weakly-regulated </a:t>
            </a:r>
          </a:p>
          <a:p>
            <a:r>
              <a:rPr lang="en-US" dirty="0" smtClean="0"/>
              <a:t>NEA, AVA, LT, SLA</a:t>
            </a:r>
            <a:r>
              <a:rPr lang="en-US" dirty="0"/>
              <a:t>, MND, MSF, </a:t>
            </a:r>
            <a:r>
              <a:rPr lang="en-US" dirty="0" smtClean="0"/>
              <a:t>HDB, URA, </a:t>
            </a:r>
            <a:r>
              <a:rPr lang="en-US" dirty="0"/>
              <a:t>HPB, </a:t>
            </a:r>
            <a:r>
              <a:rPr lang="en-US" dirty="0" err="1" smtClean="0"/>
              <a:t>Nparks</a:t>
            </a:r>
            <a:endParaRPr lang="en-US" dirty="0" smtClean="0"/>
          </a:p>
          <a:p>
            <a:r>
              <a:rPr lang="en-US" dirty="0" smtClean="0"/>
              <a:t>Business disruptive trends </a:t>
            </a:r>
          </a:p>
          <a:p>
            <a:r>
              <a:rPr lang="en-US" dirty="0" smtClean="0"/>
              <a:t>Community informed practices </a:t>
            </a:r>
          </a:p>
          <a:p>
            <a:r>
              <a:rPr lang="en-US" dirty="0" smtClean="0"/>
              <a:t>Permanent transformations and sense of  “temporariness” </a:t>
            </a:r>
          </a:p>
        </p:txBody>
      </p:sp>
    </p:spTree>
    <p:extLst>
      <p:ext uri="{BB962C8B-B14F-4D97-AF65-F5344CB8AC3E}">
        <p14:creationId xmlns:p14="http://schemas.microsoft.com/office/powerpoint/2010/main" val="122345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26" y="1541600"/>
            <a:ext cx="3354873" cy="2170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07" y="3818279"/>
            <a:ext cx="4121695" cy="1792811"/>
          </a:xfrm>
          <a:prstGeom prst="rect">
            <a:avLst/>
          </a:prstGeom>
        </p:spPr>
      </p:pic>
      <p:pic>
        <p:nvPicPr>
          <p:cNvPr id="4" name="Picture 4" descr="mage result for foodscape collectiv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5820" y="3510072"/>
            <a:ext cx="2101018" cy="210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s://lh3.googleusercontent.com/sBPTPxdF0BA6BXWQasKbKYMzraOaDoqPfE0QGw3mtzHcLbiPAAzu-q7qlGr-7hLGA6UkVg=s170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6250" y="1848416"/>
            <a:ext cx="2820588" cy="9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71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Sharing and Food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Land, water, climate constraints</a:t>
            </a:r>
          </a:p>
          <a:p>
            <a:r>
              <a:rPr lang="en-US" dirty="0" smtClean="0"/>
              <a:t>Land sharing, underutilized spaces, resources sharing </a:t>
            </a:r>
          </a:p>
          <a:p>
            <a:r>
              <a:rPr lang="en-US" dirty="0" smtClean="0"/>
              <a:t>Food production vs community bonding</a:t>
            </a:r>
          </a:p>
          <a:p>
            <a:r>
              <a:rPr lang="en-US" dirty="0" err="1" smtClean="0"/>
              <a:t>Agritainment</a:t>
            </a:r>
            <a:r>
              <a:rPr lang="en-US" dirty="0" smtClean="0"/>
              <a:t> &amp; </a:t>
            </a:r>
            <a:r>
              <a:rPr lang="en-US" dirty="0" err="1" smtClean="0"/>
              <a:t>aestheticization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farming</a:t>
            </a:r>
          </a:p>
          <a:p>
            <a:r>
              <a:rPr lang="en-US" dirty="0" smtClean="0"/>
              <a:t>Are the consumer ready yet?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0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8950"/>
            <a:ext cx="914400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9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99" y="2364980"/>
            <a:ext cx="4868963" cy="3150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883" y="1973614"/>
            <a:ext cx="3730117" cy="337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3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5" y="851244"/>
            <a:ext cx="8963290" cy="501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5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3" y="643944"/>
            <a:ext cx="9113218" cy="511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3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5307"/>
            <a:ext cx="9144000" cy="51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6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51" y="373157"/>
            <a:ext cx="8723870" cy="612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3300"/>
            <a:ext cx="9143999" cy="484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9331"/>
            <a:ext cx="9146158" cy="469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5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22" y="246296"/>
            <a:ext cx="8904157" cy="561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66" y="335667"/>
            <a:ext cx="8518968" cy="555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0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considerations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>
              <a:spcBef>
                <a:spcPts val="0"/>
              </a:spcBef>
              <a:buClrTx/>
            </a:pPr>
            <a:r>
              <a:rPr lang="en-US" dirty="0"/>
              <a:t>S</a:t>
            </a:r>
            <a:r>
              <a:rPr lang="en-US" dirty="0" smtClean="0"/>
              <a:t>caling space, skills, stuff, knowledge and </a:t>
            </a:r>
            <a:r>
              <a:rPr lang="en-US" dirty="0"/>
              <a:t>technologies ( HDBs, offices, community gardens, underutilized spaces, neighboring countries etc</a:t>
            </a:r>
            <a:r>
              <a:rPr lang="en-US" dirty="0" smtClean="0"/>
              <a:t>.)</a:t>
            </a:r>
            <a:endParaRPr lang="en-US" dirty="0"/>
          </a:p>
          <a:p>
            <a:pPr defTabSz="914400">
              <a:spcBef>
                <a:spcPts val="0"/>
              </a:spcBef>
              <a:buClrTx/>
            </a:pPr>
            <a:r>
              <a:rPr lang="en-US" dirty="0" smtClean="0"/>
              <a:t>Urban farming model for Singapore?</a:t>
            </a:r>
          </a:p>
          <a:p>
            <a:pPr defTabSz="914400">
              <a:spcBef>
                <a:spcPts val="0"/>
              </a:spcBef>
              <a:buClrTx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47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300" dirty="0"/>
              <a:t>SHARECITY is a 5-year research project </a:t>
            </a:r>
            <a:r>
              <a:rPr lang="en-US" sz="2300" dirty="0" smtClean="0"/>
              <a:t>led by Professor Anna Davies (Trinity College Dublin) and funded </a:t>
            </a:r>
            <a:r>
              <a:rPr lang="en-US" sz="2300" dirty="0"/>
              <a:t>by the European Research Council which is exploring the practice and </a:t>
            </a:r>
            <a:r>
              <a:rPr lang="en-US" sz="2300" dirty="0" smtClean="0"/>
              <a:t>sustainability potential of city-based food sharing economies.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600" b="1" dirty="0" smtClean="0"/>
              <a:t>Objectives</a:t>
            </a:r>
          </a:p>
          <a:p>
            <a:pPr marL="0" indent="0" algn="ctr">
              <a:buNone/>
            </a:pPr>
            <a:endParaRPr lang="en-US" sz="2100" dirty="0" smtClean="0"/>
          </a:p>
          <a:p>
            <a:r>
              <a:rPr lang="en-US" sz="2100" dirty="0" smtClean="0"/>
              <a:t>Develop </a:t>
            </a:r>
            <a:r>
              <a:rPr lang="en-US" sz="2100" b="1" dirty="0" smtClean="0"/>
              <a:t>deeper theoretical </a:t>
            </a:r>
            <a:r>
              <a:rPr lang="en-US" sz="2100" dirty="0" smtClean="0"/>
              <a:t>understanding </a:t>
            </a:r>
            <a:r>
              <a:rPr lang="en-US" sz="2100" dirty="0"/>
              <a:t>of contemporary food sharing</a:t>
            </a:r>
          </a:p>
          <a:p>
            <a:r>
              <a:rPr lang="en-US" sz="2100" dirty="0" smtClean="0"/>
              <a:t>Generate </a:t>
            </a:r>
            <a:r>
              <a:rPr lang="en-US" sz="2100" b="1" dirty="0"/>
              <a:t>comparative international empirical </a:t>
            </a:r>
            <a:r>
              <a:rPr lang="en-US" sz="2100" dirty="0"/>
              <a:t>data about food sharing activities within cities</a:t>
            </a:r>
          </a:p>
          <a:p>
            <a:r>
              <a:rPr lang="en-US" sz="2100" dirty="0" smtClean="0"/>
              <a:t>Assess </a:t>
            </a:r>
            <a:r>
              <a:rPr lang="en-US" sz="2100" dirty="0"/>
              <a:t>the </a:t>
            </a:r>
            <a:r>
              <a:rPr lang="en-US" sz="2100" b="1" dirty="0" smtClean="0"/>
              <a:t>impact </a:t>
            </a:r>
            <a:r>
              <a:rPr lang="en-US" sz="2100" dirty="0" smtClean="0"/>
              <a:t>of </a:t>
            </a:r>
            <a:r>
              <a:rPr lang="en-US" sz="2100" dirty="0"/>
              <a:t>food sharing activities</a:t>
            </a:r>
          </a:p>
          <a:p>
            <a:r>
              <a:rPr lang="en-US" sz="2100" dirty="0" smtClean="0"/>
              <a:t>Explore </a:t>
            </a:r>
            <a:r>
              <a:rPr lang="en-US" sz="2100" dirty="0"/>
              <a:t>how food sharing in cities might </a:t>
            </a:r>
            <a:r>
              <a:rPr lang="en-US" sz="2100" b="1" dirty="0" smtClean="0"/>
              <a:t>evolve </a:t>
            </a:r>
            <a:r>
              <a:rPr lang="en-US" sz="2100" dirty="0" smtClean="0"/>
              <a:t>in </a:t>
            </a:r>
            <a:r>
              <a:rPr lang="en-US" sz="2100" dirty="0"/>
              <a:t>the future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03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Food Sharing and Food Consumption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Dah </a:t>
            </a:r>
            <a:r>
              <a:rPr lang="en-US" dirty="0" err="1" smtClean="0"/>
              <a:t>makan</a:t>
            </a:r>
            <a:r>
              <a:rPr lang="en-US" dirty="0" smtClean="0"/>
              <a:t> </a:t>
            </a:r>
            <a:r>
              <a:rPr lang="en-US" dirty="0" err="1"/>
              <a:t>b</a:t>
            </a:r>
            <a:r>
              <a:rPr lang="en-US" dirty="0" err="1" smtClean="0"/>
              <a:t>elum</a:t>
            </a:r>
            <a:r>
              <a:rPr lang="en-US" dirty="0" smtClean="0"/>
              <a:t>? </a:t>
            </a:r>
          </a:p>
          <a:p>
            <a:r>
              <a:rPr lang="en-US" dirty="0"/>
              <a:t>Culinary knowledge </a:t>
            </a:r>
            <a:r>
              <a:rPr lang="en-US" dirty="0" smtClean="0"/>
              <a:t>&amp;</a:t>
            </a:r>
            <a:r>
              <a:rPr lang="en-US" dirty="0"/>
              <a:t> </a:t>
            </a:r>
            <a:r>
              <a:rPr lang="en-US" dirty="0" smtClean="0"/>
              <a:t>consumption habits </a:t>
            </a:r>
          </a:p>
          <a:p>
            <a:r>
              <a:rPr lang="en-US" dirty="0" smtClean="0"/>
              <a:t>Mom &amp; retiree entrepreneurship</a:t>
            </a:r>
          </a:p>
          <a:p>
            <a:r>
              <a:rPr lang="en-US" dirty="0" smtClean="0"/>
              <a:t>Shared use of kitchens </a:t>
            </a:r>
          </a:p>
          <a:p>
            <a:r>
              <a:rPr lang="en-US" dirty="0" smtClean="0"/>
              <a:t>Sharing </a:t>
            </a:r>
            <a:r>
              <a:rPr lang="en-US" dirty="0"/>
              <a:t>food vs selling food </a:t>
            </a:r>
            <a:endParaRPr lang="en-US" dirty="0" smtClean="0"/>
          </a:p>
          <a:p>
            <a:r>
              <a:rPr lang="en-US" dirty="0" smtClean="0"/>
              <a:t>Disruptive trend?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98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0549"/>
            <a:ext cx="9144000" cy="46183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2449"/>
            <a:ext cx="9144000" cy="70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5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0720"/>
            <a:ext cx="9144000" cy="511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2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92" y="0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277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4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156" y="0"/>
            <a:ext cx="385762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29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4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71632" cy="6882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1632" y="1061284"/>
            <a:ext cx="5117822" cy="413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considerations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>
              <a:spcBef>
                <a:spcPts val="0"/>
              </a:spcBef>
              <a:buClrTx/>
            </a:pPr>
            <a:r>
              <a:rPr lang="en-US" dirty="0" smtClean="0"/>
              <a:t>Regulatory frameworks for sharing home-cooked and perishable foods</a:t>
            </a:r>
          </a:p>
          <a:p>
            <a:pPr defTabSz="914400">
              <a:spcBef>
                <a:spcPts val="0"/>
              </a:spcBef>
              <a:buClrTx/>
            </a:pPr>
            <a:r>
              <a:rPr lang="en-US" dirty="0" smtClean="0"/>
              <a:t>Preserving heritage dishes, family recipes and memories </a:t>
            </a:r>
          </a:p>
          <a:p>
            <a:pPr defTabSz="914400">
              <a:spcBef>
                <a:spcPts val="0"/>
              </a:spcBef>
              <a:buClrTx/>
            </a:pPr>
            <a:r>
              <a:rPr lang="en-US" dirty="0" smtClean="0"/>
              <a:t>Home chefs neighborhoods?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77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Sharing and Excess Food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107" y="1382630"/>
            <a:ext cx="6833287" cy="54830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50437" y="6243394"/>
            <a:ext cx="127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Source:NEA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6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73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596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956" y="1796974"/>
            <a:ext cx="6602859" cy="287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8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SHARECITY </a:t>
            </a:r>
            <a:r>
              <a:rPr lang="en-US" dirty="0"/>
              <a:t>Research Phases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>
              <a:buAutoNum type="alphaUcPeriod"/>
            </a:pPr>
            <a:r>
              <a:rPr lang="en-US" sz="2000" dirty="0" smtClean="0"/>
              <a:t>Development </a:t>
            </a:r>
            <a:r>
              <a:rPr lang="en-US" sz="2000" dirty="0"/>
              <a:t>of Concepts, Framework</a:t>
            </a:r>
            <a:r>
              <a:rPr lang="en-US" sz="2000" dirty="0" smtClean="0"/>
              <a:t>, &amp; Database</a:t>
            </a:r>
            <a:endParaRPr lang="en-US" sz="2000" dirty="0"/>
          </a:p>
          <a:p>
            <a:pPr marL="800100" lvl="2" indent="0">
              <a:buNone/>
            </a:pPr>
            <a:r>
              <a:rPr lang="en-US" sz="1400" dirty="0"/>
              <a:t>•Identification of 100 Cities</a:t>
            </a:r>
          </a:p>
          <a:p>
            <a:pPr marL="800100" lvl="2" indent="0">
              <a:buNone/>
            </a:pPr>
            <a:r>
              <a:rPr lang="en-US" sz="1400" dirty="0"/>
              <a:t>•Designing Database</a:t>
            </a:r>
          </a:p>
          <a:p>
            <a:pPr marL="800100" lvl="2" indent="0">
              <a:buNone/>
            </a:pPr>
            <a:r>
              <a:rPr lang="en-US" sz="1400" dirty="0" smtClean="0"/>
              <a:t>•Searching for initiatives</a:t>
            </a:r>
          </a:p>
          <a:p>
            <a:pPr marL="800100" lvl="2" indent="0">
              <a:buNone/>
            </a:pPr>
            <a:r>
              <a:rPr lang="en-US" sz="1400" dirty="0" smtClean="0"/>
              <a:t>•</a:t>
            </a:r>
            <a:r>
              <a:rPr lang="en-US" sz="1400" dirty="0" err="1"/>
              <a:t>Analysing</a:t>
            </a:r>
            <a:r>
              <a:rPr lang="en-US" sz="1400" dirty="0"/>
              <a:t> the </a:t>
            </a:r>
            <a:r>
              <a:rPr lang="en-US" sz="1400" dirty="0" smtClean="0"/>
              <a:t>database</a:t>
            </a:r>
          </a:p>
          <a:p>
            <a:pPr marL="40005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B</a:t>
            </a:r>
            <a:r>
              <a:rPr lang="en-US" sz="2000" dirty="0" smtClean="0"/>
              <a:t>. In-Depth </a:t>
            </a:r>
            <a:r>
              <a:rPr lang="en-US" sz="2000" dirty="0"/>
              <a:t>Ethnographies</a:t>
            </a:r>
          </a:p>
          <a:p>
            <a:pPr marL="0" indent="0">
              <a:buNone/>
            </a:pPr>
            <a:r>
              <a:rPr lang="en-US" sz="2000" dirty="0"/>
              <a:t>C</a:t>
            </a:r>
            <a:r>
              <a:rPr lang="en-US" sz="2000" dirty="0" smtClean="0"/>
              <a:t>. Co-Designing </a:t>
            </a:r>
            <a:r>
              <a:rPr lang="en-US" sz="2000" dirty="0"/>
              <a:t>Assessment</a:t>
            </a:r>
          </a:p>
          <a:p>
            <a:pPr marL="0" indent="0">
              <a:buNone/>
            </a:pPr>
            <a:r>
              <a:rPr lang="en-US" sz="2000" dirty="0" smtClean="0"/>
              <a:t>D. Integration</a:t>
            </a:r>
            <a:r>
              <a:rPr lang="en-US" sz="2000" dirty="0"/>
              <a:t>, Analysis, &amp; Futures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C1D5"/>
                </a:solidFill>
              </a:rPr>
              <a:t>Complete</a:t>
            </a:r>
            <a:endParaRPr lang="en-US" sz="1800" b="1" dirty="0">
              <a:solidFill>
                <a:srgbClr val="00C1D5"/>
              </a:solidFill>
            </a:endParaRPr>
          </a:p>
          <a:p>
            <a:pPr marL="0" indent="0">
              <a:buNone/>
            </a:pPr>
            <a:r>
              <a:rPr lang="en-US" sz="1800" dirty="0"/>
              <a:t>September 2015 –December </a:t>
            </a:r>
            <a:r>
              <a:rPr lang="en-US" sz="1800" dirty="0" smtClean="0"/>
              <a:t>2016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C1D5"/>
                </a:solidFill>
              </a:rPr>
              <a:t>Currently </a:t>
            </a:r>
            <a:r>
              <a:rPr lang="en-US" sz="1800" b="1" dirty="0">
                <a:solidFill>
                  <a:srgbClr val="00C1D5"/>
                </a:solidFill>
              </a:rPr>
              <a:t>in Phase B</a:t>
            </a:r>
          </a:p>
          <a:p>
            <a:pPr marL="0" indent="0">
              <a:buNone/>
            </a:pPr>
            <a:r>
              <a:rPr lang="en-US" sz="1800" dirty="0"/>
              <a:t>January 2017 –April 2018</a:t>
            </a:r>
          </a:p>
          <a:p>
            <a:pPr marL="0" indent="0">
              <a:buNone/>
            </a:pPr>
            <a:r>
              <a:rPr lang="en-US" sz="1800" dirty="0"/>
              <a:t>2018 –2019</a:t>
            </a:r>
          </a:p>
          <a:p>
            <a:pPr marL="0" indent="0">
              <a:buNone/>
            </a:pPr>
            <a:r>
              <a:rPr lang="en-US" sz="1800" dirty="0"/>
              <a:t>2019 -2020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748105"/>
            <a:ext cx="4183036" cy="102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1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4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mage result for food pantry Food Ban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14" y="123986"/>
            <a:ext cx="9061185" cy="641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97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93" y="188591"/>
            <a:ext cx="8679051" cy="633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29" y="195831"/>
            <a:ext cx="8720254" cy="645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3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ge result for Food Bank Singapore beneficiarie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7713" y="966786"/>
            <a:ext cx="5346914" cy="372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mage result for Healthy bundles Food bank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88" y="966786"/>
            <a:ext cx="3514725" cy="372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31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considerations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regulations </a:t>
            </a:r>
            <a:r>
              <a:rPr lang="en-US" dirty="0"/>
              <a:t>in place to achieve </a:t>
            </a:r>
            <a:r>
              <a:rPr lang="en-US" dirty="0" smtClean="0"/>
              <a:t>food waste management strategy</a:t>
            </a:r>
          </a:p>
          <a:p>
            <a:r>
              <a:rPr lang="en-US" dirty="0" smtClean="0"/>
              <a:t>Strong </a:t>
            </a:r>
            <a:r>
              <a:rPr lang="en-US" dirty="0"/>
              <a:t>food safety </a:t>
            </a:r>
            <a:r>
              <a:rPr lang="en-US" dirty="0" smtClean="0"/>
              <a:t>regulations, unclear liabilities </a:t>
            </a:r>
          </a:p>
          <a:p>
            <a:r>
              <a:rPr lang="en-US" dirty="0" smtClean="0"/>
              <a:t>Culturally and socially accessible and acceptable food?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6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mage result for foodscape collectiv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668" y="3933695"/>
            <a:ext cx="2859109" cy="285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860664" cy="4022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841" y="3933695"/>
            <a:ext cx="5370491" cy="279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6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642" y="472149"/>
            <a:ext cx="4412358" cy="2760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2149"/>
            <a:ext cx="4677721" cy="27345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351" y="3348740"/>
            <a:ext cx="6841814" cy="310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8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3032" y="5254579"/>
            <a:ext cx="3902298" cy="206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678" y="25709"/>
            <a:ext cx="2704562" cy="3173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" y="-41486"/>
            <a:ext cx="3564636" cy="3600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2" y="3567448"/>
            <a:ext cx="3149161" cy="3290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2867" y="3296992"/>
            <a:ext cx="2677540" cy="2352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240" y="304918"/>
            <a:ext cx="2820795" cy="29757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425" y="3296992"/>
            <a:ext cx="3049655" cy="336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08" y="55042"/>
            <a:ext cx="5858337" cy="37758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4364" y="68815"/>
            <a:ext cx="3849636" cy="3758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2141" y="3809824"/>
            <a:ext cx="6181859" cy="3027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09" y="3815673"/>
            <a:ext cx="4470097" cy="302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3832" y="1611186"/>
            <a:ext cx="5900449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/>
              <a:t>SHARING AS AN EVERYDAY SOCIAL </a:t>
            </a:r>
            <a:r>
              <a:rPr lang="en-US" b="1" dirty="0" smtClean="0"/>
              <a:t>PRACTICE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Sharing </a:t>
            </a:r>
            <a:r>
              <a:rPr lang="en-US" dirty="0"/>
              <a:t>a meal with friends and family; sharing a kitchen with </a:t>
            </a:r>
            <a:r>
              <a:rPr lang="en-US" dirty="0" smtClean="0"/>
              <a:t>colleagues; sharing garden with neighbors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SHARING </a:t>
            </a:r>
            <a:r>
              <a:rPr lang="en-US" b="1" dirty="0" smtClean="0"/>
              <a:t>ECONOMIES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Stretching </a:t>
            </a:r>
            <a:r>
              <a:rPr lang="en-US" dirty="0"/>
              <a:t>contemporary sharing into new spaces and </a:t>
            </a:r>
            <a:r>
              <a:rPr lang="en-US" dirty="0" smtClean="0"/>
              <a:t>scales; </a:t>
            </a:r>
            <a:r>
              <a:rPr lang="en-US" dirty="0"/>
              <a:t>emerging forms </a:t>
            </a:r>
            <a:r>
              <a:rPr lang="en-US" dirty="0" smtClean="0"/>
              <a:t>of strangers-sharing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ICT MEDIATED SHARING</a:t>
            </a:r>
          </a:p>
          <a:p>
            <a:pPr marL="0" indent="0">
              <a:buNone/>
            </a:pPr>
            <a:r>
              <a:rPr lang="en-US" dirty="0"/>
              <a:t>N</a:t>
            </a:r>
            <a:r>
              <a:rPr lang="en-US" dirty="0" smtClean="0"/>
              <a:t>ew forms of networked sociality; co-creation and co-production models; online communities of practices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/>
              <a:t>SUSTAINABILITY CLAIMS BUT LIMITED EVIDENCE BASE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“A means to build community, to distribute (and re-distribute) resources more efficiently, to tread more lightly on our environment” (Gaskins, 2010)</a:t>
            </a:r>
          </a:p>
          <a:p>
            <a:pPr marL="0" indent="0">
              <a:buNone/>
            </a:pPr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49" y="4651948"/>
            <a:ext cx="1720927" cy="17333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49" y="1611186"/>
            <a:ext cx="1720927" cy="2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considerations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Spaces </a:t>
            </a:r>
            <a:r>
              <a:rPr lang="mr-IN" dirty="0" smtClean="0"/>
              <a:t>–</a:t>
            </a:r>
            <a:r>
              <a:rPr lang="en-GB" dirty="0" smtClean="0"/>
              <a:t> </a:t>
            </a:r>
            <a:r>
              <a:rPr lang="en-US" dirty="0" smtClean="0"/>
              <a:t>in between, intermediary actors, soft interventions </a:t>
            </a:r>
          </a:p>
          <a:p>
            <a:r>
              <a:rPr lang="en-US" dirty="0" smtClean="0"/>
              <a:t>Cooperative endeavors and everyday </a:t>
            </a:r>
            <a:r>
              <a:rPr lang="en-US" dirty="0"/>
              <a:t>practices of </a:t>
            </a:r>
            <a:r>
              <a:rPr lang="en-US" dirty="0" smtClean="0"/>
              <a:t>sustainability</a:t>
            </a:r>
          </a:p>
          <a:p>
            <a:r>
              <a:rPr lang="en-US" dirty="0" smtClean="0"/>
              <a:t>“Mediators” between </a:t>
            </a:r>
            <a:r>
              <a:rPr lang="en-US" dirty="0"/>
              <a:t>civil society </a:t>
            </a:r>
            <a:r>
              <a:rPr lang="en-US" dirty="0" smtClean="0"/>
              <a:t>and </a:t>
            </a:r>
            <a:r>
              <a:rPr lang="en-US" dirty="0"/>
              <a:t>the </a:t>
            </a:r>
            <a:r>
              <a:rPr lang="en-US" dirty="0" smtClean="0"/>
              <a:t>government?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04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340" y="1417638"/>
            <a:ext cx="4562998" cy="256000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50049" y="274638"/>
            <a:ext cx="8441867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rgbClr val="00C1D5"/>
                </a:solidFill>
              </a:rPr>
              <a:t>Conclusions </a:t>
            </a:r>
            <a:endParaRPr lang="en-US" dirty="0">
              <a:solidFill>
                <a:srgbClr val="00C1D5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40" y="4101719"/>
            <a:ext cx="4507187" cy="267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3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048" y="3249818"/>
            <a:ext cx="8436731" cy="1731256"/>
          </a:xfrm>
        </p:spPr>
        <p:txBody>
          <a:bodyPr>
            <a:noAutofit/>
          </a:bodyPr>
          <a:lstStyle/>
          <a:p>
            <a:r>
              <a:rPr lang="en-US" sz="1800" dirty="0"/>
              <a:t>Presentation by Monika </a:t>
            </a:r>
            <a:r>
              <a:rPr lang="en-US" sz="1800" dirty="0" smtClean="0"/>
              <a:t>Rut – </a:t>
            </a:r>
            <a:r>
              <a:rPr lang="en-US" sz="1800" dirty="0" err="1" smtClean="0">
                <a:solidFill>
                  <a:srgbClr val="FFFFFF"/>
                </a:solidFill>
              </a:rPr>
              <a:t>rutm@tcd.ie</a:t>
            </a:r>
            <a:endParaRPr lang="en-US" sz="800" dirty="0"/>
          </a:p>
          <a:p>
            <a:r>
              <a:rPr lang="en-US" sz="1800" dirty="0"/>
              <a:t>Trinity College Dublin, Ireland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50049" y="5292087"/>
            <a:ext cx="6400800" cy="798513"/>
          </a:xfrm>
        </p:spPr>
        <p:txBody>
          <a:bodyPr/>
          <a:lstStyle/>
          <a:p>
            <a:r>
              <a:rPr lang="en-US" sz="3200" dirty="0" smtClean="0"/>
              <a:t>www.sharecity.ie </a:t>
            </a:r>
          </a:p>
          <a:p>
            <a:r>
              <a:rPr lang="en-US" sz="3200" dirty="0" smtClean="0"/>
              <a:t>@</a:t>
            </a:r>
            <a:r>
              <a:rPr lang="en-US" sz="3200" dirty="0" err="1" smtClean="0"/>
              <a:t>sharecityire</a:t>
            </a:r>
            <a:endParaRPr lang="en-US" sz="3200" dirty="0" smtClean="0"/>
          </a:p>
          <a:p>
            <a:endParaRPr lang="en-US" sz="32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9007" y="5400604"/>
            <a:ext cx="9810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74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meant by food sharing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Have </a:t>
            </a:r>
            <a:r>
              <a:rPr lang="en-US" sz="1800" dirty="0"/>
              <a:t>a portion of </a:t>
            </a:r>
            <a:r>
              <a:rPr lang="en-US" sz="1800" b="1" dirty="0" smtClean="0"/>
              <a:t>FOOD </a:t>
            </a:r>
            <a:r>
              <a:rPr lang="en-US" sz="1800" dirty="0" smtClean="0"/>
              <a:t>with </a:t>
            </a:r>
            <a:r>
              <a:rPr lang="en-US" sz="1800" dirty="0"/>
              <a:t>another or others; [shared consumption</a:t>
            </a:r>
            <a:r>
              <a:rPr lang="en-US" sz="1800" dirty="0" smtClean="0"/>
              <a:t>]</a:t>
            </a:r>
            <a:endParaRPr lang="en-US" sz="1800" dirty="0"/>
          </a:p>
          <a:p>
            <a:r>
              <a:rPr lang="en-US" sz="1800" dirty="0" smtClean="0"/>
              <a:t>Give </a:t>
            </a:r>
            <a:r>
              <a:rPr lang="en-US" sz="1800" dirty="0"/>
              <a:t>a portion of </a:t>
            </a:r>
            <a:r>
              <a:rPr lang="en-US" sz="1800" b="1" dirty="0" smtClean="0"/>
              <a:t>FOOD </a:t>
            </a:r>
            <a:r>
              <a:rPr lang="en-US" sz="1800" dirty="0" smtClean="0"/>
              <a:t>to </a:t>
            </a:r>
            <a:r>
              <a:rPr lang="en-US" sz="1800" dirty="0"/>
              <a:t>others; [gifting</a:t>
            </a:r>
            <a:r>
              <a:rPr lang="en-US" sz="1800" dirty="0" smtClean="0"/>
              <a:t>]</a:t>
            </a:r>
            <a:endParaRPr lang="en-US" sz="1800" dirty="0"/>
          </a:p>
          <a:p>
            <a:r>
              <a:rPr lang="en-US" sz="1800" dirty="0" smtClean="0"/>
              <a:t>Use</a:t>
            </a:r>
            <a:r>
              <a:rPr lang="en-US" sz="1800" dirty="0"/>
              <a:t>, occupy, or enjoy </a:t>
            </a:r>
            <a:r>
              <a:rPr lang="en-US" sz="1800" b="1" dirty="0" smtClean="0"/>
              <a:t>FOOD </a:t>
            </a:r>
            <a:r>
              <a:rPr lang="en-US" sz="1800" dirty="0" smtClean="0"/>
              <a:t>jointly</a:t>
            </a:r>
            <a:r>
              <a:rPr lang="en-US" sz="1800" dirty="0"/>
              <a:t>; [shared use of space &amp; experiences</a:t>
            </a:r>
            <a:r>
              <a:rPr lang="en-US" sz="1800" dirty="0" smtClean="0"/>
              <a:t>]</a:t>
            </a:r>
            <a:endParaRPr lang="en-US" sz="1800" dirty="0"/>
          </a:p>
          <a:p>
            <a:r>
              <a:rPr lang="en-US" sz="1800" dirty="0" smtClean="0"/>
              <a:t>Possess </a:t>
            </a:r>
            <a:r>
              <a:rPr lang="en-US" sz="1800" dirty="0"/>
              <a:t>an interest in </a:t>
            </a:r>
            <a:r>
              <a:rPr lang="en-US" sz="1800" b="1" dirty="0" smtClean="0"/>
              <a:t>FOOD </a:t>
            </a:r>
            <a:r>
              <a:rPr lang="en-US" sz="1800" dirty="0" smtClean="0"/>
              <a:t>in </a:t>
            </a:r>
            <a:r>
              <a:rPr lang="en-US" sz="1800" dirty="0"/>
              <a:t>common; [shared interest</a:t>
            </a:r>
            <a:r>
              <a:rPr lang="en-US" sz="1800" dirty="0" smtClean="0"/>
              <a:t>]</a:t>
            </a:r>
            <a:endParaRPr lang="en-US" sz="1800" dirty="0"/>
          </a:p>
          <a:p>
            <a:r>
              <a:rPr lang="en-US" sz="1800" dirty="0" smtClean="0"/>
              <a:t>Tell </a:t>
            </a:r>
            <a:r>
              <a:rPr lang="en-US" sz="1800" dirty="0"/>
              <a:t>someone about </a:t>
            </a:r>
            <a:r>
              <a:rPr lang="en-US" sz="1800" b="1" dirty="0" smtClean="0"/>
              <a:t>FOOD </a:t>
            </a:r>
            <a:r>
              <a:rPr lang="en-US" sz="1800" dirty="0" smtClean="0"/>
              <a:t>[</a:t>
            </a:r>
            <a:r>
              <a:rPr lang="en-US" sz="1800" dirty="0"/>
              <a:t>shared knowledge/skills] </a:t>
            </a:r>
            <a:r>
              <a:rPr lang="en-US" sz="1800" dirty="0" smtClean="0"/>
              <a:t>(</a:t>
            </a:r>
            <a:r>
              <a:rPr lang="en-US" sz="1800" dirty="0"/>
              <a:t>OED, 2014)</a:t>
            </a:r>
          </a:p>
          <a:p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800" dirty="0">
                <a:solidFill>
                  <a:srgbClr val="00B050"/>
                </a:solidFill>
              </a:rPr>
              <a:t>Our focus is on food sharing activities enabled by information and communications technologies (ICT) 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Community </a:t>
            </a:r>
            <a:r>
              <a:rPr lang="en-US" i="1" dirty="0" smtClean="0"/>
              <a:t>gardens</a:t>
            </a:r>
            <a:r>
              <a:rPr lang="en-US" dirty="0"/>
              <a:t>, CSAs, soup kitchens, food </a:t>
            </a:r>
            <a:r>
              <a:rPr lang="en-US" i="1" dirty="0"/>
              <a:t>banks</a:t>
            </a:r>
            <a:r>
              <a:rPr lang="en-US" dirty="0"/>
              <a:t>, potluck, meal </a:t>
            </a:r>
            <a:r>
              <a:rPr lang="en-US" b="1" dirty="0" smtClean="0"/>
              <a:t>sharing </a:t>
            </a:r>
            <a:r>
              <a:rPr lang="en-US" dirty="0" smtClean="0"/>
              <a:t>apps</a:t>
            </a:r>
            <a:r>
              <a:rPr lang="en-US" dirty="0"/>
              <a:t>, </a:t>
            </a:r>
            <a:r>
              <a:rPr lang="en-US" b="1" dirty="0" smtClean="0"/>
              <a:t>collective </a:t>
            </a:r>
            <a:r>
              <a:rPr lang="en-US" dirty="0" smtClean="0"/>
              <a:t>buying </a:t>
            </a:r>
            <a:r>
              <a:rPr lang="en-US" dirty="0"/>
              <a:t>schemes, food rescue, </a:t>
            </a:r>
            <a:r>
              <a:rPr lang="en-US" i="1" dirty="0"/>
              <a:t>cooperatives</a:t>
            </a:r>
            <a:r>
              <a:rPr lang="en-US" dirty="0"/>
              <a:t>, </a:t>
            </a:r>
            <a:r>
              <a:rPr lang="en-US" b="1" dirty="0" smtClean="0"/>
              <a:t>community </a:t>
            </a:r>
            <a:r>
              <a:rPr lang="en-US" dirty="0" smtClean="0"/>
              <a:t>kitchens</a:t>
            </a:r>
            <a:r>
              <a:rPr lang="en-US" dirty="0"/>
              <a:t>, gleaning, foraging, dumpster diving, </a:t>
            </a:r>
            <a:r>
              <a:rPr lang="en-US" b="1" dirty="0" smtClean="0"/>
              <a:t>land </a:t>
            </a:r>
            <a:r>
              <a:rPr lang="en-US" dirty="0" smtClean="0"/>
              <a:t>and </a:t>
            </a:r>
            <a:r>
              <a:rPr lang="en-US" dirty="0"/>
              <a:t>yard sharing, tool libraries, seed exchanges, food </a:t>
            </a:r>
            <a:r>
              <a:rPr lang="en-US" b="1" dirty="0"/>
              <a:t>swaps</a:t>
            </a:r>
            <a:r>
              <a:rPr lang="en-US" dirty="0"/>
              <a:t>, food </a:t>
            </a:r>
            <a:r>
              <a:rPr lang="en-US" b="1" dirty="0" smtClean="0"/>
              <a:t>education </a:t>
            </a:r>
            <a:r>
              <a:rPr lang="en-US" dirty="0" smtClean="0"/>
              <a:t>programs</a:t>
            </a:r>
            <a:r>
              <a:rPr lang="en-US" dirty="0"/>
              <a:t>, skill shares, </a:t>
            </a:r>
            <a:r>
              <a:rPr lang="en-US" i="1" dirty="0" smtClean="0"/>
              <a:t>fermentation </a:t>
            </a:r>
            <a:r>
              <a:rPr lang="en-US" dirty="0" smtClean="0"/>
              <a:t>club</a:t>
            </a:r>
            <a:r>
              <a:rPr lang="en-US" dirty="0"/>
              <a:t>, urban beekeeping guilds, meetup groups, food </a:t>
            </a:r>
            <a:r>
              <a:rPr lang="en-US" b="1" dirty="0" smtClean="0"/>
              <a:t>mapping </a:t>
            </a:r>
            <a:r>
              <a:rPr lang="en-US" dirty="0" smtClean="0"/>
              <a:t>sites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21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1706" y="1602305"/>
            <a:ext cx="5009113" cy="4988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97942" y="6020550"/>
            <a:ext cx="2940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(Gibson Graham , 2015)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0049" y="274637"/>
            <a:ext cx="8791916" cy="1143000"/>
          </a:xfrm>
        </p:spPr>
        <p:txBody>
          <a:bodyPr>
            <a:normAutofit/>
          </a:bodyPr>
          <a:lstStyle/>
          <a:p>
            <a:r>
              <a:rPr lang="en-IE" sz="3200" dirty="0" smtClean="0"/>
              <a:t>From Sharing Economy to Sharing </a:t>
            </a:r>
            <a:r>
              <a:rPr lang="en-IE" sz="3200" dirty="0"/>
              <a:t>E</a:t>
            </a:r>
            <a:r>
              <a:rPr lang="en-IE" sz="3200" dirty="0" smtClean="0"/>
              <a:t>conom</a:t>
            </a:r>
            <a:r>
              <a:rPr lang="en-IE" sz="3200" b="1" i="1" dirty="0" smtClean="0"/>
              <a:t>ies</a:t>
            </a:r>
            <a:endParaRPr lang="en-IE" sz="3200" b="1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40" y="2526191"/>
            <a:ext cx="4119053" cy="284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9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52802" y="6240895"/>
            <a:ext cx="254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(Gibson Graham , 2015)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From Smart City to Sharing Cit</a:t>
            </a:r>
            <a:r>
              <a:rPr lang="en-IE" sz="3200" b="1" i="1" dirty="0" smtClean="0"/>
              <a:t>ies</a:t>
            </a:r>
            <a:endParaRPr lang="en-IE" sz="3200" b="1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90" y="1391463"/>
            <a:ext cx="4168011" cy="2478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791" y="1417637"/>
            <a:ext cx="4238855" cy="24538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791" y="3980570"/>
            <a:ext cx="4238855" cy="26455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791" y="3951724"/>
            <a:ext cx="1614958" cy="904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screen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815" y="4077616"/>
            <a:ext cx="4083986" cy="254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4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9143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266" y="1"/>
            <a:ext cx="6081466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731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12524</TotalTime>
  <Words>795</Words>
  <Application>Microsoft Macintosh PowerPoint</Application>
  <PresentationFormat>On-screen Show (4:3)</PresentationFormat>
  <Paragraphs>149</Paragraphs>
  <Slides>52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Calibri</vt:lpstr>
      <vt:lpstr>Arial</vt:lpstr>
      <vt:lpstr>Office Theme</vt:lpstr>
      <vt:lpstr>Sharing Smartly: Food sharing economies in Singapore </vt:lpstr>
      <vt:lpstr>PowerPoint Presentation</vt:lpstr>
      <vt:lpstr>SHARECITY</vt:lpstr>
      <vt:lpstr> SHARECITY Research Phases </vt:lpstr>
      <vt:lpstr>Sharing </vt:lpstr>
      <vt:lpstr>What is meant by food sharing </vt:lpstr>
      <vt:lpstr>From Sharing Economy to Sharing Economies</vt:lpstr>
      <vt:lpstr>From Smart City to Sharing Cities</vt:lpstr>
      <vt:lpstr>PowerPoint Presentation</vt:lpstr>
      <vt:lpstr>PowerPoint Presentation</vt:lpstr>
      <vt:lpstr>Food Sharing Around the World</vt:lpstr>
      <vt:lpstr>Food Sharing in Singapore </vt:lpstr>
      <vt:lpstr>PowerPoint Presentation</vt:lpstr>
      <vt:lpstr>Sharing-in vs Sharing-out </vt:lpstr>
      <vt:lpstr>Leading Narratives</vt:lpstr>
      <vt:lpstr>Emerging Narratives</vt:lpstr>
      <vt:lpstr>Policy Consideration </vt:lpstr>
      <vt:lpstr>PowerPoint Presentation</vt:lpstr>
      <vt:lpstr>Food Sharing and Food 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considerations </vt:lpstr>
      <vt:lpstr>Food Sharing and Food Consumption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considerations </vt:lpstr>
      <vt:lpstr>Food Sharing and Excess Food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considerations </vt:lpstr>
      <vt:lpstr>PowerPoint Presentation</vt:lpstr>
      <vt:lpstr>PowerPoint Presentation</vt:lpstr>
      <vt:lpstr>PowerPoint Presentation</vt:lpstr>
      <vt:lpstr>PowerPoint Presentation</vt:lpstr>
      <vt:lpstr>Some considerations </vt:lpstr>
      <vt:lpstr>PowerPoint Presentation</vt:lpstr>
      <vt:lpstr>Thank you!</vt:lpstr>
    </vt:vector>
  </TitlesOfParts>
  <Company>DETAIL. Design Studio</Company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McBride</dc:creator>
  <cp:lastModifiedBy>Monika Rut</cp:lastModifiedBy>
  <cp:revision>463</cp:revision>
  <cp:lastPrinted>2017-07-30T16:33:31Z</cp:lastPrinted>
  <dcterms:created xsi:type="dcterms:W3CDTF">2015-10-08T16:46:03Z</dcterms:created>
  <dcterms:modified xsi:type="dcterms:W3CDTF">2017-08-02T02:59:06Z</dcterms:modified>
</cp:coreProperties>
</file>