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63" r:id="rId4"/>
    <p:sldId id="276" r:id="rId5"/>
    <p:sldId id="284" r:id="rId6"/>
    <p:sldId id="268" r:id="rId7"/>
    <p:sldId id="278" r:id="rId8"/>
    <p:sldId id="267" r:id="rId9"/>
    <p:sldId id="279" r:id="rId10"/>
    <p:sldId id="280" r:id="rId11"/>
    <p:sldId id="277" r:id="rId12"/>
    <p:sldId id="265" r:id="rId13"/>
    <p:sldId id="262" r:id="rId14"/>
    <p:sldId id="281" r:id="rId15"/>
    <p:sldId id="282" r:id="rId16"/>
    <p:sldId id="283" r:id="rId17"/>
    <p:sldId id="264" r:id="rId18"/>
    <p:sldId id="285" r:id="rId19"/>
    <p:sldId id="28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o Filipe" initials="J" lastIdx="5" clrIdx="0">
    <p:extLst>
      <p:ext uri="{19B8F6BF-5375-455C-9EA6-DF929625EA0E}">
        <p15:presenceInfo xmlns:p15="http://schemas.microsoft.com/office/powerpoint/2012/main" userId="Joao Fili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ymesma\Desktop\SHARECITY%20docs\Database\Copy%20of%20Database%20Final%2016.12.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ymesma\Desktop\SHARECITY%20docs\Database\Copy%20of%20Database%20Final%2016.12.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ymesma\Desktop\SHARECITY%20docs\Database\Copy%20of%20Database%20Final%2016.12.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b="0">
                <a:latin typeface="Century Gothic" panose="020B0502020202020204" pitchFamily="34" charset="0"/>
              </a:rPr>
              <a:t>WHAT IS SHARED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ABE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E6-4F0A-BEB6-D5299C65A3CD}"/>
              </c:ext>
            </c:extLst>
          </c:dPt>
          <c:dPt>
            <c:idx val="1"/>
            <c:invertIfNegative val="0"/>
            <c:bubble3D val="0"/>
            <c:spPr>
              <a:solidFill>
                <a:srgbClr val="54DC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E6-4F0A-BEB6-D5299C65A3CD}"/>
              </c:ext>
            </c:extLst>
          </c:dPt>
          <c:dPt>
            <c:idx val="2"/>
            <c:invertIfNegative val="0"/>
            <c:bubble3D val="0"/>
            <c:spPr>
              <a:solidFill>
                <a:srgbClr val="D268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E6-4F0A-BEB6-D5299C65A3CD}"/>
              </c:ext>
            </c:extLst>
          </c:dPt>
          <c:dPt>
            <c:idx val="3"/>
            <c:invertIfNegative val="0"/>
            <c:bubble3D val="0"/>
            <c:spPr>
              <a:solidFill>
                <a:srgbClr val="497A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E6-4F0A-BEB6-D5299C65A3CD}"/>
              </c:ext>
            </c:extLst>
          </c:dPt>
          <c:dPt>
            <c:idx val="4"/>
            <c:invertIfNegative val="0"/>
            <c:bubble3D val="0"/>
            <c:spPr>
              <a:solidFill>
                <a:srgbClr val="7CB5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4E6-4F0A-BEB6-D5299C65A3CD}"/>
              </c:ext>
            </c:extLst>
          </c:dPt>
          <c:dPt>
            <c:idx val="5"/>
            <c:invertIfNegative val="0"/>
            <c:bubble3D val="0"/>
            <c:spPr>
              <a:solidFill>
                <a:srgbClr val="8567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4E6-4F0A-BEB6-D5299C65A3CD}"/>
              </c:ext>
            </c:extLst>
          </c:dPt>
          <c:dPt>
            <c:idx val="6"/>
            <c:invertIfNegative val="0"/>
            <c:bubble3D val="0"/>
            <c:spPr>
              <a:solidFill>
                <a:srgbClr val="CD85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4E6-4F0A-BEB6-D5299C65A3CD}"/>
              </c:ext>
            </c:extLst>
          </c:dPt>
          <c:dPt>
            <c:idx val="7"/>
            <c:invertIfNegative val="0"/>
            <c:bubble3D val="0"/>
            <c:spPr>
              <a:solidFill>
                <a:srgbClr val="7B94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4E6-4F0A-BEB6-D5299C65A3CD}"/>
              </c:ext>
            </c:extLst>
          </c:dPt>
          <c:dPt>
            <c:idx val="8"/>
            <c:invertIfNegative val="0"/>
            <c:bubble3D val="0"/>
            <c:spPr>
              <a:solidFill>
                <a:srgbClr val="4AC1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4E6-4F0A-BEB6-D5299C65A3CD}"/>
              </c:ext>
            </c:extLst>
          </c:dPt>
          <c:dPt>
            <c:idx val="9"/>
            <c:invertIfNegative val="0"/>
            <c:bubble3D val="0"/>
            <c:spPr>
              <a:solidFill>
                <a:srgbClr val="83D0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4E6-4F0A-BEB6-D5299C65A3CD}"/>
              </c:ext>
            </c:extLst>
          </c:dPt>
          <c:dPt>
            <c:idx val="10"/>
            <c:invertIfNegative val="0"/>
            <c:bubble3D val="0"/>
            <c:spPr>
              <a:solidFill>
                <a:srgbClr val="C46C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4E6-4F0A-BEB6-D5299C65A3CD}"/>
              </c:ext>
            </c:extLst>
          </c:dPt>
          <c:dPt>
            <c:idx val="11"/>
            <c:invertIfNegative val="0"/>
            <c:bubble3D val="0"/>
            <c:spPr>
              <a:solidFill>
                <a:srgbClr val="5FA6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4E6-4F0A-BEB6-D5299C65A3CD}"/>
              </c:ext>
            </c:extLst>
          </c:dPt>
          <c:cat>
            <c:strRef>
              <c:f>Graphs!$A$3:$A$14</c:f>
              <c:strCache>
                <c:ptCount val="12"/>
                <c:pt idx="0">
                  <c:v>Knowledge/Skills</c:v>
                </c:pt>
                <c:pt idx="1">
                  <c:v>Meals</c:v>
                </c:pt>
                <c:pt idx="2">
                  <c:v>Fruits/Vegetables</c:v>
                </c:pt>
                <c:pt idx="3">
                  <c:v>Eating Together</c:v>
                </c:pt>
                <c:pt idx="4">
                  <c:v>Land</c:v>
                </c:pt>
                <c:pt idx="5">
                  <c:v>Food Products</c:v>
                </c:pt>
                <c:pt idx="6">
                  <c:v>Tools</c:v>
                </c:pt>
                <c:pt idx="7">
                  <c:v>Plants/Seeds</c:v>
                </c:pt>
                <c:pt idx="8">
                  <c:v>Kitchen Devices</c:v>
                </c:pt>
                <c:pt idx="9">
                  <c:v>Kitchen Space</c:v>
                </c:pt>
                <c:pt idx="10">
                  <c:v>Compost</c:v>
                </c:pt>
                <c:pt idx="11">
                  <c:v>Meat/Fish</c:v>
                </c:pt>
              </c:strCache>
            </c:strRef>
          </c:cat>
          <c:val>
            <c:numRef>
              <c:f>Graphs!$B$3:$B$14</c:f>
              <c:numCache>
                <c:formatCode>General</c:formatCode>
                <c:ptCount val="12"/>
                <c:pt idx="0">
                  <c:v>2155</c:v>
                </c:pt>
                <c:pt idx="1">
                  <c:v>1406</c:v>
                </c:pt>
                <c:pt idx="2">
                  <c:v>1306</c:v>
                </c:pt>
                <c:pt idx="3">
                  <c:v>1045</c:v>
                </c:pt>
                <c:pt idx="4">
                  <c:v>927</c:v>
                </c:pt>
                <c:pt idx="5">
                  <c:v>886</c:v>
                </c:pt>
                <c:pt idx="6">
                  <c:v>524</c:v>
                </c:pt>
                <c:pt idx="7">
                  <c:v>464</c:v>
                </c:pt>
                <c:pt idx="8">
                  <c:v>302</c:v>
                </c:pt>
                <c:pt idx="9">
                  <c:v>290</c:v>
                </c:pt>
                <c:pt idx="10">
                  <c:v>225</c:v>
                </c:pt>
                <c:pt idx="11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4E6-4F0A-BEB6-D5299C65A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69177288"/>
        <c:axId val="169177672"/>
      </c:barChart>
      <c:catAx>
        <c:axId val="169177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69177672"/>
        <c:crosses val="autoZero"/>
        <c:auto val="1"/>
        <c:lblAlgn val="ctr"/>
        <c:lblOffset val="100"/>
        <c:noMultiLvlLbl val="0"/>
      </c:catAx>
      <c:valAx>
        <c:axId val="16917767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7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dirty="0">
                <a:latin typeface="Century Gothic" panose="020B0502020202020204" pitchFamily="34" charset="0"/>
              </a:rPr>
              <a:t>HOW</a:t>
            </a:r>
            <a:r>
              <a:rPr lang="en-GB" baseline="0" dirty="0">
                <a:latin typeface="Century Gothic" panose="020B0502020202020204" pitchFamily="34" charset="0"/>
              </a:rPr>
              <a:t> IT IS SHARED</a:t>
            </a:r>
            <a:endParaRPr lang="en-GB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415084426085231"/>
          <c:y val="4.7060551928786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912702247824332"/>
          <c:y val="0.21225315258358982"/>
          <c:w val="0.56994022015904733"/>
          <c:h val="0.73675459932814891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4AC1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90-462D-9AA0-955ADC7DCC98}"/>
              </c:ext>
            </c:extLst>
          </c:dPt>
          <c:dPt>
            <c:idx val="1"/>
            <c:bubble3D val="0"/>
            <c:spPr>
              <a:solidFill>
                <a:srgbClr val="74C2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90-462D-9AA0-955ADC7DCC98}"/>
              </c:ext>
            </c:extLst>
          </c:dPt>
          <c:dPt>
            <c:idx val="2"/>
            <c:bubble3D val="0"/>
            <c:spPr>
              <a:solidFill>
                <a:srgbClr val="E06A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90-462D-9AA0-955ADC7DCC98}"/>
              </c:ext>
            </c:extLst>
          </c:dPt>
          <c:dPt>
            <c:idx val="3"/>
            <c:bubble3D val="0"/>
            <c:spPr>
              <a:solidFill>
                <a:srgbClr val="F1BE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90-462D-9AA0-955ADC7DCC98}"/>
              </c:ext>
            </c:extLst>
          </c:dPt>
          <c:cat>
            <c:strRef>
              <c:f>Graphs!$G$3:$G$6</c:f>
              <c:strCache>
                <c:ptCount val="4"/>
                <c:pt idx="0">
                  <c:v>Gifting</c:v>
                </c:pt>
                <c:pt idx="1">
                  <c:v>Selling</c:v>
                </c:pt>
                <c:pt idx="2">
                  <c:v>Collecting</c:v>
                </c:pt>
                <c:pt idx="3">
                  <c:v>Bartering</c:v>
                </c:pt>
              </c:strCache>
            </c:strRef>
          </c:cat>
          <c:val>
            <c:numRef>
              <c:f>Graphs!$H$3:$H$6</c:f>
              <c:numCache>
                <c:formatCode>General</c:formatCode>
                <c:ptCount val="4"/>
                <c:pt idx="0">
                  <c:v>2371</c:v>
                </c:pt>
                <c:pt idx="1">
                  <c:v>1700</c:v>
                </c:pt>
                <c:pt idx="2">
                  <c:v>424</c:v>
                </c:pt>
                <c:pt idx="3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90-462D-9AA0-955ADC7DC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35993783837653803"/>
          <c:w val="0.29690539428840046"/>
          <c:h val="0.49524691469682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>
                <a:latin typeface="Century Gothic" panose="020B0502020202020204" pitchFamily="34" charset="0"/>
              </a:rPr>
              <a:t>SHARING ORGANISATION</a:t>
            </a:r>
          </a:p>
        </c:rich>
      </c:tx>
      <c:layout>
        <c:manualLayout>
          <c:xMode val="edge"/>
          <c:yMode val="edge"/>
          <c:x val="0.35689606757670578"/>
          <c:y val="4.3501066170234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862313608178892"/>
          <c:y val="0.19478540203098518"/>
          <c:w val="0.49357671721165858"/>
          <c:h val="0.71087493639501165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7D60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BF-49F4-A132-DF027AA8A3C5}"/>
              </c:ext>
            </c:extLst>
          </c:dPt>
          <c:dPt>
            <c:idx val="1"/>
            <c:bubble3D val="0"/>
            <c:spPr>
              <a:solidFill>
                <a:srgbClr val="E06A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F-49F4-A132-DF027AA8A3C5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BF-49F4-A132-DF027AA8A3C5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BF-49F4-A132-DF027AA8A3C5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BF-49F4-A132-DF027AA8A3C5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BF-49F4-A132-DF027AA8A3C5}"/>
              </c:ext>
            </c:extLst>
          </c:dPt>
          <c:cat>
            <c:strRef>
              <c:f>Graphs!$M$3:$M$8</c:f>
              <c:strCache>
                <c:ptCount val="6"/>
                <c:pt idx="0">
                  <c:v>Nonprofits</c:v>
                </c:pt>
                <c:pt idx="1">
                  <c:v>Associations</c:v>
                </c:pt>
                <c:pt idx="2">
                  <c:v>Forprofit</c:v>
                </c:pt>
                <c:pt idx="3">
                  <c:v>Informal</c:v>
                </c:pt>
                <c:pt idx="4">
                  <c:v>Cooperatives</c:v>
                </c:pt>
                <c:pt idx="5">
                  <c:v>Social_Enterprises</c:v>
                </c:pt>
              </c:strCache>
            </c:strRef>
          </c:cat>
          <c:val>
            <c:numRef>
              <c:f>Graphs!$N$3:$N$8</c:f>
              <c:numCache>
                <c:formatCode>General</c:formatCode>
                <c:ptCount val="6"/>
                <c:pt idx="0">
                  <c:v>1387</c:v>
                </c:pt>
                <c:pt idx="1">
                  <c:v>1095</c:v>
                </c:pt>
                <c:pt idx="2">
                  <c:v>1006</c:v>
                </c:pt>
                <c:pt idx="3">
                  <c:v>814</c:v>
                </c:pt>
                <c:pt idx="4">
                  <c:v>261</c:v>
                </c:pt>
                <c:pt idx="5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BF-49F4-A132-DF027AA8A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5728718953798891E-2"/>
          <c:y val="0.16528960749170815"/>
          <c:w val="0.37407649371339502"/>
          <c:h val="0.76657619248262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64E53-40DB-4E3D-865E-6A5A2EA1424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65980699-4850-41F0-A97D-16ACC5C9ECD2}">
      <dgm:prSet phldrT="[Text]"/>
      <dgm:spPr/>
      <dgm:t>
        <a:bodyPr/>
        <a:lstStyle/>
        <a:p>
          <a:r>
            <a:rPr lang="en-US" dirty="0" smtClean="0"/>
            <a:t>Natural Science</a:t>
          </a:r>
          <a:endParaRPr lang="en-US" dirty="0"/>
        </a:p>
      </dgm:t>
    </dgm:pt>
    <dgm:pt modelId="{9EF01F35-30F8-4DF0-930D-EF981E982DFA}" type="parTrans" cxnId="{9FCC2C7E-C415-4293-9DE1-D3D8BB1DF9D8}">
      <dgm:prSet/>
      <dgm:spPr/>
      <dgm:t>
        <a:bodyPr/>
        <a:lstStyle/>
        <a:p>
          <a:endParaRPr lang="en-US"/>
        </a:p>
      </dgm:t>
    </dgm:pt>
    <dgm:pt modelId="{AA55F19C-972D-4290-8C94-54789B8726C3}" type="sibTrans" cxnId="{9FCC2C7E-C415-4293-9DE1-D3D8BB1DF9D8}">
      <dgm:prSet/>
      <dgm:spPr/>
      <dgm:t>
        <a:bodyPr/>
        <a:lstStyle/>
        <a:p>
          <a:endParaRPr lang="en-US"/>
        </a:p>
      </dgm:t>
    </dgm:pt>
    <dgm:pt modelId="{55651035-8DB9-4483-B5FC-F2B5F2E8FCA8}">
      <dgm:prSet phldrT="[Text]"/>
      <dgm:spPr/>
      <dgm:t>
        <a:bodyPr/>
        <a:lstStyle/>
        <a:p>
          <a:r>
            <a:rPr lang="en-US" dirty="0" smtClean="0"/>
            <a:t>Applied Science</a:t>
          </a:r>
          <a:endParaRPr lang="en-US" dirty="0"/>
        </a:p>
      </dgm:t>
    </dgm:pt>
    <dgm:pt modelId="{BC9E9812-3EF7-4612-A1CB-48790BFAA388}" type="parTrans" cxnId="{088FDEA4-DBC0-418D-AE43-3E975112F6F9}">
      <dgm:prSet/>
      <dgm:spPr/>
      <dgm:t>
        <a:bodyPr/>
        <a:lstStyle/>
        <a:p>
          <a:endParaRPr lang="en-US"/>
        </a:p>
      </dgm:t>
    </dgm:pt>
    <dgm:pt modelId="{224169F2-41F5-4236-B0CD-6E6CBB24A26E}" type="sibTrans" cxnId="{088FDEA4-DBC0-418D-AE43-3E975112F6F9}">
      <dgm:prSet/>
      <dgm:spPr/>
      <dgm:t>
        <a:bodyPr/>
        <a:lstStyle/>
        <a:p>
          <a:endParaRPr lang="en-US"/>
        </a:p>
      </dgm:t>
    </dgm:pt>
    <dgm:pt modelId="{91AA4547-9907-4DB9-8937-7D63349866AB}">
      <dgm:prSet phldrT="[Text]"/>
      <dgm:spPr/>
      <dgm:t>
        <a:bodyPr/>
        <a:lstStyle/>
        <a:p>
          <a:r>
            <a:rPr lang="en-US" dirty="0" smtClean="0"/>
            <a:t>Social Science</a:t>
          </a:r>
          <a:endParaRPr lang="en-US" dirty="0"/>
        </a:p>
      </dgm:t>
    </dgm:pt>
    <dgm:pt modelId="{FAF902EF-15A8-41D7-9F23-FB5AEE24F87E}" type="parTrans" cxnId="{63030A6F-D0CE-4340-9AB9-79C01838EA47}">
      <dgm:prSet/>
      <dgm:spPr/>
      <dgm:t>
        <a:bodyPr/>
        <a:lstStyle/>
        <a:p>
          <a:endParaRPr lang="en-US"/>
        </a:p>
      </dgm:t>
    </dgm:pt>
    <dgm:pt modelId="{FA523258-1016-454A-AB74-886E9F6EEE77}" type="sibTrans" cxnId="{63030A6F-D0CE-4340-9AB9-79C01838EA47}">
      <dgm:prSet/>
      <dgm:spPr/>
      <dgm:t>
        <a:bodyPr/>
        <a:lstStyle/>
        <a:p>
          <a:endParaRPr lang="en-US"/>
        </a:p>
      </dgm:t>
    </dgm:pt>
    <dgm:pt modelId="{5BA21242-B971-4DD2-A102-5C9BCE966E83}" type="pres">
      <dgm:prSet presAssocID="{F9B64E53-40DB-4E3D-865E-6A5A2EA14241}" presName="Name0" presStyleCnt="0">
        <dgm:presLayoutVars>
          <dgm:dir/>
          <dgm:animLvl val="lvl"/>
          <dgm:resizeHandles val="exact"/>
        </dgm:presLayoutVars>
      </dgm:prSet>
      <dgm:spPr/>
    </dgm:pt>
    <dgm:pt modelId="{DEDDD749-46B7-47A6-B6F1-0F45843F77B1}" type="pres">
      <dgm:prSet presAssocID="{65980699-4850-41F0-A97D-16ACC5C9ECD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3B085-2966-48BA-ACE1-CEE36E30EBDF}" type="pres">
      <dgm:prSet presAssocID="{AA55F19C-972D-4290-8C94-54789B8726C3}" presName="parTxOnlySpace" presStyleCnt="0"/>
      <dgm:spPr/>
    </dgm:pt>
    <dgm:pt modelId="{5B7B368F-2BF9-41DC-B014-B764A5E6DC25}" type="pres">
      <dgm:prSet presAssocID="{55651035-8DB9-4483-B5FC-F2B5F2E8FC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0B2F0-7203-40C7-B4D8-28CFF7E91F5D}" type="pres">
      <dgm:prSet presAssocID="{224169F2-41F5-4236-B0CD-6E6CBB24A26E}" presName="parTxOnlySpace" presStyleCnt="0"/>
      <dgm:spPr/>
    </dgm:pt>
    <dgm:pt modelId="{40EB039F-6A74-4FD4-9A66-35FF65DBD061}" type="pres">
      <dgm:prSet presAssocID="{91AA4547-9907-4DB9-8937-7D63349866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0CE73-06FD-451E-B7DE-A0F1FB0ACEEA}" type="presOf" srcId="{55651035-8DB9-4483-B5FC-F2B5F2E8FCA8}" destId="{5B7B368F-2BF9-41DC-B014-B764A5E6DC25}" srcOrd="0" destOrd="0" presId="urn:microsoft.com/office/officeart/2005/8/layout/chevron1"/>
    <dgm:cxn modelId="{088FDEA4-DBC0-418D-AE43-3E975112F6F9}" srcId="{F9B64E53-40DB-4E3D-865E-6A5A2EA14241}" destId="{55651035-8DB9-4483-B5FC-F2B5F2E8FCA8}" srcOrd="1" destOrd="0" parTransId="{BC9E9812-3EF7-4612-A1CB-48790BFAA388}" sibTransId="{224169F2-41F5-4236-B0CD-6E6CBB24A26E}"/>
    <dgm:cxn modelId="{9FCC2C7E-C415-4293-9DE1-D3D8BB1DF9D8}" srcId="{F9B64E53-40DB-4E3D-865E-6A5A2EA14241}" destId="{65980699-4850-41F0-A97D-16ACC5C9ECD2}" srcOrd="0" destOrd="0" parTransId="{9EF01F35-30F8-4DF0-930D-EF981E982DFA}" sibTransId="{AA55F19C-972D-4290-8C94-54789B8726C3}"/>
    <dgm:cxn modelId="{9C13ABD0-0571-494E-928A-AFA5C3DE7952}" type="presOf" srcId="{65980699-4850-41F0-A97D-16ACC5C9ECD2}" destId="{DEDDD749-46B7-47A6-B6F1-0F45843F77B1}" srcOrd="0" destOrd="0" presId="urn:microsoft.com/office/officeart/2005/8/layout/chevron1"/>
    <dgm:cxn modelId="{145EE464-3018-4E0F-818C-DECCB1FC5346}" type="presOf" srcId="{F9B64E53-40DB-4E3D-865E-6A5A2EA14241}" destId="{5BA21242-B971-4DD2-A102-5C9BCE966E83}" srcOrd="0" destOrd="0" presId="urn:microsoft.com/office/officeart/2005/8/layout/chevron1"/>
    <dgm:cxn modelId="{430C3ABA-4409-49BF-8947-FC964A9A996C}" type="presOf" srcId="{91AA4547-9907-4DB9-8937-7D63349866AB}" destId="{40EB039F-6A74-4FD4-9A66-35FF65DBD061}" srcOrd="0" destOrd="0" presId="urn:microsoft.com/office/officeart/2005/8/layout/chevron1"/>
    <dgm:cxn modelId="{63030A6F-D0CE-4340-9AB9-79C01838EA47}" srcId="{F9B64E53-40DB-4E3D-865E-6A5A2EA14241}" destId="{91AA4547-9907-4DB9-8937-7D63349866AB}" srcOrd="2" destOrd="0" parTransId="{FAF902EF-15A8-41D7-9F23-FB5AEE24F87E}" sibTransId="{FA523258-1016-454A-AB74-886E9F6EEE77}"/>
    <dgm:cxn modelId="{1C5AB148-196E-4C04-86BC-EB53CE15D817}" type="presParOf" srcId="{5BA21242-B971-4DD2-A102-5C9BCE966E83}" destId="{DEDDD749-46B7-47A6-B6F1-0F45843F77B1}" srcOrd="0" destOrd="0" presId="urn:microsoft.com/office/officeart/2005/8/layout/chevron1"/>
    <dgm:cxn modelId="{9A1EF555-3FB2-4824-988F-85E6F0589F27}" type="presParOf" srcId="{5BA21242-B971-4DD2-A102-5C9BCE966E83}" destId="{7E03B085-2966-48BA-ACE1-CEE36E30EBDF}" srcOrd="1" destOrd="0" presId="urn:microsoft.com/office/officeart/2005/8/layout/chevron1"/>
    <dgm:cxn modelId="{B796BB6F-C242-4633-9C62-0E03315081BA}" type="presParOf" srcId="{5BA21242-B971-4DD2-A102-5C9BCE966E83}" destId="{5B7B368F-2BF9-41DC-B014-B764A5E6DC25}" srcOrd="2" destOrd="0" presId="urn:microsoft.com/office/officeart/2005/8/layout/chevron1"/>
    <dgm:cxn modelId="{AA745D37-F8A6-4EFF-B190-D81274CDD6C4}" type="presParOf" srcId="{5BA21242-B971-4DD2-A102-5C9BCE966E83}" destId="{57E0B2F0-7203-40C7-B4D8-28CFF7E91F5D}" srcOrd="3" destOrd="0" presId="urn:microsoft.com/office/officeart/2005/8/layout/chevron1"/>
    <dgm:cxn modelId="{1001A3C2-71AC-4BAA-90D3-41E6C743AC0D}" type="presParOf" srcId="{5BA21242-B971-4DD2-A102-5C9BCE966E83}" destId="{40EB039F-6A74-4FD4-9A66-35FF65DBD0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DD749-46B7-47A6-B6F1-0F45843F77B1}">
      <dsp:nvSpPr>
        <dsp:cNvPr id="0" name=""/>
        <dsp:cNvSpPr/>
      </dsp:nvSpPr>
      <dsp:spPr>
        <a:xfrm>
          <a:off x="3080" y="803488"/>
          <a:ext cx="3753370" cy="15013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Natural Science</a:t>
          </a:r>
          <a:endParaRPr lang="en-US" sz="4900" kern="1200" dirty="0"/>
        </a:p>
      </dsp:txBody>
      <dsp:txXfrm>
        <a:off x="753754" y="803488"/>
        <a:ext cx="2252022" cy="1501348"/>
      </dsp:txXfrm>
    </dsp:sp>
    <dsp:sp modelId="{5B7B368F-2BF9-41DC-B014-B764A5E6DC25}">
      <dsp:nvSpPr>
        <dsp:cNvPr id="0" name=""/>
        <dsp:cNvSpPr/>
      </dsp:nvSpPr>
      <dsp:spPr>
        <a:xfrm>
          <a:off x="3381114" y="803488"/>
          <a:ext cx="3753370" cy="1501348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Applied Science</a:t>
          </a:r>
          <a:endParaRPr lang="en-US" sz="4900" kern="1200" dirty="0"/>
        </a:p>
      </dsp:txBody>
      <dsp:txXfrm>
        <a:off x="4131788" y="803488"/>
        <a:ext cx="2252022" cy="1501348"/>
      </dsp:txXfrm>
    </dsp:sp>
    <dsp:sp modelId="{40EB039F-6A74-4FD4-9A66-35FF65DBD061}">
      <dsp:nvSpPr>
        <dsp:cNvPr id="0" name=""/>
        <dsp:cNvSpPr/>
      </dsp:nvSpPr>
      <dsp:spPr>
        <a:xfrm>
          <a:off x="6759148" y="803488"/>
          <a:ext cx="3753370" cy="150134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2" rIns="65342" bIns="65342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Social Science</a:t>
          </a:r>
          <a:endParaRPr lang="en-US" sz="4900" kern="1200" dirty="0"/>
        </a:p>
      </dsp:txBody>
      <dsp:txXfrm>
        <a:off x="7509822" y="803488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9D6AA-D1FD-4780-ACE9-7480C2E8D3F1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B576-A289-4961-B460-D287D30669A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501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255A-660E-4AB7-8778-7D12A0FD435E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560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255A-660E-4AB7-8778-7D12A0FD435E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416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5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5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6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12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9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173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425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95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07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64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60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5501-AA43-4660-8672-EC81F866E879}" type="datetimeFigureOut">
              <a:rPr lang="en-IE" smtClean="0"/>
              <a:t>07/02/2020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B1D4-E447-4834-B669-C7B1662AB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1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hareit.sharecity.ie/talentgardenpage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areit.sharecity.i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367-019-01686-8" TargetMode="External"/><Relationship Id="rId2" Type="http://schemas.openxmlformats.org/officeDocument/2006/relationships/hyperlink" Target="https://www.sciencedirect.com/science/article/pii/S01959255193010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83" y="312737"/>
            <a:ext cx="11324725" cy="3440170"/>
          </a:xfrm>
        </p:spPr>
        <p:txBody>
          <a:bodyPr>
            <a:normAutofit fontScale="90000"/>
          </a:bodyPr>
          <a:lstStyle/>
          <a:p>
            <a:r>
              <a:rPr lang="en-IE" sz="4000" b="1" dirty="0" smtClean="0">
                <a:solidFill>
                  <a:srgbClr val="0070C0"/>
                </a:solidFill>
              </a:rPr>
              <a:t>Falling between stools? </a:t>
            </a:r>
            <a:r>
              <a:rPr lang="en-IE" sz="3600" b="1" dirty="0" smtClean="0">
                <a:solidFill>
                  <a:srgbClr val="0070C0"/>
                </a:solidFill>
              </a:rPr>
              <a:t/>
            </a:r>
            <a:br>
              <a:rPr lang="en-IE" sz="3600" b="1" dirty="0" smtClean="0">
                <a:solidFill>
                  <a:srgbClr val="0070C0"/>
                </a:solidFill>
              </a:rPr>
            </a:br>
            <a:r>
              <a:rPr lang="en-IE" sz="3100" dirty="0" smtClean="0">
                <a:solidFill>
                  <a:srgbClr val="0070C0"/>
                </a:solidFill>
              </a:rPr>
              <a:t/>
            </a:r>
            <a:br>
              <a:rPr lang="en-IE" sz="3100" dirty="0" smtClean="0">
                <a:solidFill>
                  <a:srgbClr val="0070C0"/>
                </a:solidFill>
              </a:rPr>
            </a:br>
            <a:r>
              <a:rPr lang="en-IE" sz="3100" dirty="0" smtClean="0">
                <a:solidFill>
                  <a:srgbClr val="0070C0"/>
                </a:solidFill>
              </a:rPr>
              <a:t>Straddling disciplines within academia and discovering the limits of quantitative approaches in transdisciplinary research</a:t>
            </a:r>
            <a:r>
              <a:rPr lang="en-IE" sz="3600" dirty="0" smtClean="0">
                <a:solidFill>
                  <a:srgbClr val="0070C0"/>
                </a:solidFill>
              </a:rPr>
              <a:t/>
            </a:r>
            <a:br>
              <a:rPr lang="en-IE" sz="3600" dirty="0" smtClean="0">
                <a:solidFill>
                  <a:srgbClr val="0070C0"/>
                </a:solidFill>
              </a:rPr>
            </a:br>
            <a:r>
              <a:rPr lang="en-IE" sz="3600" b="1" dirty="0">
                <a:solidFill>
                  <a:srgbClr val="0070C0"/>
                </a:solidFill>
              </a:rPr>
              <a:t/>
            </a:r>
            <a:br>
              <a:rPr lang="en-IE" sz="3600" b="1" dirty="0">
                <a:solidFill>
                  <a:srgbClr val="0070C0"/>
                </a:solidFill>
              </a:rPr>
            </a:br>
            <a:r>
              <a:rPr lang="en-GB" sz="2400" dirty="0" smtClean="0">
                <a:solidFill>
                  <a:srgbClr val="0070C0"/>
                </a:solidFill>
              </a:rPr>
              <a:t>Dr Stephen Mackenzie</a:t>
            </a:r>
            <a:br>
              <a:rPr lang="en-GB" sz="2400" dirty="0" smtClean="0">
                <a:solidFill>
                  <a:srgbClr val="0070C0"/>
                </a:solidFill>
              </a:rPr>
            </a:br>
            <a:r>
              <a:rPr lang="en-GB" sz="2200" dirty="0" smtClean="0">
                <a:solidFill>
                  <a:srgbClr val="0070C0"/>
                </a:solidFill>
              </a:rPr>
              <a:t/>
            </a:r>
            <a:br>
              <a:rPr lang="en-GB" sz="2200" dirty="0" smtClean="0">
                <a:solidFill>
                  <a:srgbClr val="0070C0"/>
                </a:solidFill>
              </a:rPr>
            </a:br>
            <a:r>
              <a:rPr lang="en-GB" sz="2200" dirty="0" smtClean="0">
                <a:solidFill>
                  <a:srgbClr val="0070C0"/>
                </a:solidFill>
              </a:rPr>
              <a:t>Trinity College Dublin and Newcastle University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GB" sz="1800" b="1" dirty="0">
              <a:solidFill>
                <a:srgbClr val="0070C0"/>
              </a:solidFill>
            </a:endParaRPr>
          </a:p>
        </p:txBody>
      </p:sp>
      <p:sp>
        <p:nvSpPr>
          <p:cNvPr id="4" name="AutoShape 4" descr="data:image/jpeg;base64,/9j/4AAQSkZJRgABAQAAAQABAAD/2wCEAAkGBxQTEhUUExQWFRUXGSAbGRgYFxoaGBscGxwaGxcbGx0cHyggHx4lHxgYIjEhJSkrLi8uHx8zODMsNygtLiwBCgoKDg0OGhAQGiwkHxwsLCwsLCwsLCwsLCwsLCwsLCwsLCwsLCwsLCwsLCwsLCwsLCwsLCwsLCwsLCwsLCwsLP/AABEIAL4BCgMBIgACEQEDEQH/xAAcAAACAgMBAQAAAAAAAAAAAAAFBgQHAQIDAAj/xABIEAABAgMFBQUGAwQHBwUAAAABAhEAAyEEBRIxQQYiUWFxEzKBkaEHQrHB0fAUI1Ji0uHxFjNygpKiwhUkQ1Njg7J0k6Oz8v/EABgBAAMBAQAAAAAAAAAAAAAAAAECAwAE/8QAIxEAAgICAgICAwEAAAAAAAAAAAECESExAxJBURNhBCJxQv/aAAwDAQACEQMRAD8AXbLsbNSn8RLCwaKCnT2efJyRk3wEWlKXiSk8QDFK3jtDhmqCu1YZI7U4ADowFW0izdhLyE+xSiKYXQav3Swz5NHO7KtYsb0kKlpOqaeVR6GJNgVp5QPu+Z3kiuo8P4fCJMpJ6QyEYy2ZdKx0NIgWKaWD15wRTFEAi2+VjlLQMyKfEQvpmjDMkpLrwgHg6j3RzoYaJiYXZFiCLQtVGUxSBXjWMYMKV2cpge6G8qQi2y3KTMCxmFYh5vDVfc/ChhCNeKjWp6CBZi0bJaBMQlaclAEeMdoWNhbUTKMtXul09CajwL+cM8MgHo9GI1WsAOaCCY9MS4gbbkzOzWJWETGJRiDpxe6/LQx0n3qgZEc3jEq1pmB065c+kRlOLeCig6yVjYvaLbBNEmchKJmLCRhAY1ESpm3lpAD0cHJGLCQ7u0Eturntalpn2W2S7MgBpvaIQzuMKwooUXORfgIAouK2mqr2ksap7reDSw4aNn2bAxS75tCrOmbKJK1pdW7wdqNygJIvG9ZhIWFjJikpS9eDvlBQXVONmQj8eAtL4p4yWKsMtKeUDrRsvNUGVe53tK146wXYAvbrbNVJWfzQQlWE4wVYhTdAJY9YGbRXnbezUJabRiILFJSRloEhx1j1j2fVIlTwu8FTQpDBTKaTRbrAHyrQQqKuRPvX/N/wzP34Tp9jp7JtxXPa5rrnzjMTV0KmzAcTOEsxyBrkHgdbrnMu32cGVLSArERixAgggYlOUuDkM3aBdvuqzygSL8W5qQJM5yTxwr1OrQD2dKlWuzkz5qx2qe89WPNZ+EHr5s1nvafNxXhN5JSP8oPzjpc1lnGdYEKQhKVnFLLOogByVMSfQQO27Xit9oP7QHklI+Ud9m1S02yy4iqYnIgElisKDBqhixYRUXwOV+G1SZ1oWrs+zKU4SGClrCE4AdQHB8gIl7DC1JnpmWiWgJCSQUUmLelSDpTMQt7ZXaRNWZAnkFRSRgmFACQlLpdLkKYnFBHZqwJlJebMnVTQPNITqd1KaOYFA/yWZaNqRLJxSlBFN8zEnMPkS9IFf05sxOMFdSwJNFHXIv46tFd7R3auapX4RE+e6UuAmaezA1bCMyDVUYsuylswywLFMdIcqZVXDtTJVctIDu8Gik1kd719psvs5iJcpUxRSoJKVAYVAFiQWZixoXiprvt86bNSFrK0y3Wy1KCUlmxbooXYO0HLBsjaFTD+Isk9MsVITKXVzyHB6wZk7OSZaFYRNkY9V4gQ2QJcEF/DKM34GpIR7+vFaly3JHZ1G+F1cbwYBnYZ8I6i321VRNmsa/1yRn4wLtS1rmLNVkPUgE4RqWp4xDaCkEaZ12otSpJE1EorSUqMx8IKX/SCxIGudIs/YG4jZJa5QnCdiViDIUkClc84rO02aUErIClYwSMRyKquAkAONAPKGC5tsVyylZpuMUDuBiwObCJ9sYM0WzZk9moKNGqa6axFvbbq7bOd60oUcsMt5ih/gBA8TFcW/aQ2qgm0CVKUhxhZIcq3TkBWsK+0WzMwS/xKUpMtQxbpBcHJYA0+EFMFFm2324WZAaRZ5sw8VES0/wCo+kQZHtgt09TS5NmlJ4qEyYfRSfhFMJEFbut+GGba0PGEXs+gLq2vnkAzJktXLAw9C/rBiy3slSyrIq506PFEWC9VOCF+EMV3bSkZxJcjWxnwp6LQvObigDaLOVFhEGybSpI3oJ2S95JI3mfjDKaZJ8ckMdwSMDEeMMapgGZpC7Zb0lYSAsBTUcFuWUQTtHKbsp25UDEQSgkZVLD7ygy5FEEeNsaJ14y05qEcpjTgWLAgjzDPAqyWuSV1wFjygkmYArClsLer5dImuRy2O4UVjtBsvbHQQVzUpbHhcdolzjJGisJGlawwbH2icOzkrQsKQokqI3TmM+NHI5wzzrUXCkKBQacUnodC/GM2O8UzVAJSSU5lmY5F+Ea4tjOUqOlskJIVLmAKQsMQciDmITLdcVmTNIVZ5yylmUiVPUk0oxQMORyh/tkjEnmIjSbQyS4Jwh2GfMRXWGS2KctMoIEsWa04QXA/Dz889U84wizSXf8ACT3/APTzfmIZE7QSTqr/AC/vRv8A7cl/tf5fmqNgUXJqJZQtH4S0MsModhMYitDyqYDWrZyxJTS7Vmj0sy20+kPSr/lDP1VLH+uOEzaaRqpHjNlfvQcGsqVVjs+Ij8OqWHYIBXLI17oVq5g9cVySQAuYXqWCpq6NlmogM2QhpnX3YHJUmyknMlUsk9WSYHz9obqS5KbCNTug/CXEfjd3ZH4pdrsp69th7fabXaFyrKopM1WElUtIKSXSRiUHdLGkL142KfZbT2SguXOlkNVlDUFKkHKtCDH1FdE+VaB2srBhG66QoCgBDOBoRkI+c/atPUq9bViL4VhI5JSlIAi6LohTb2tyaLtFpRw/NmV/zRwF82o0E+0n/ur/AHoDNHoI1FveykKnfiVTlzJiUmVhClEl0FS23iaEkRZMqepIKcR7x1YBy5DDSvWK49iKD+HtCj3e1SBSrhLr+KIsUDWMTezsqe4DjVx6h+Op84pH2uW9f48oStQSmUgFIUQKuo0Bb3ouQqzMUN7TJmK87QeGAeUtAMAMRZSTVn4H6RiPR6COWntTs/Is0ntVTZnZ4glglJVXIu4ERLpuCTOAVI/EziQxSqSpAZsypsJyAoqHq9LaiWhBWtCd6ilMQCxOuunjBH+mVlShu1x/2QW9WHrE1FUK5MX7DshZ7NMRis2AqBqqYFKZQKVUcjJXkYk35Z7DIQhKrQmSEhkoJSqmbJSkuKnhCj7StppNsEpMvdUhRL4nWoEMQycgWTxyhdsOz85bFMnAD70wMeoSK+bQ1GDV93BY7S0yxlSUh0qUxZSxUnCeShkwhdtuyFoQMScK0nUFj5H5GLC2XurBKXKVNClYsb0o4AZhkN3IwTtV3NLwkgkVhbyMpFNfgrRLqZcwf3S0YVb5gzd+dIuKxSioBKW84iW5GFZStIcFi4BFCx+EGkwrkZVf+1pvGOtnvuYCHLtFzXZdNmmjes8k9ZafpByy7F2CYGNjkF8zgAPmKwOiY3zNFX3Df+IgE0IryOhrDrZr2ShSQ4WFCqSMwM6ZHPKBPtC9nwsgFqsKCJSR+bLBJw/9RL1wtQjRgeMLl2TjaEYQSmajflF23mqk8jlEnGmWjJTQR2hsM+TbT+GKjZ5iBMQnNKXcKSH4KT5EQx3aLwRJmKmAMBuYAWmAgCtDxyLGnCOex99fiQJSkntEA4WFQRmOWQhzuC3TJhYpwAe8oMqjZjxGcTa/bQJWlRz2Zl4JAkrUpRKyoYiMTau1OPpDdZUjC6QwMAmxTMRQXFHFCRU0BFfPjB6RNSQMJDaRfhXshynWBdtUEKfQx2vK24AwoSWfQQDtRnJOJOGaklub+OmUHll6Bxx9iFtH7NkTJ8ybZpaCFnGUUBBPeA5PUNxiub7l9nOCcGEpThUnDkQT9+EfQ0q0zVJUeyKFgONAW06wobY7MotSfxKUlE4MJgIG+HYH+0KevCJqVvI0o0ir7FNf3cuUd1z291XgmGaz7NlKWwnnSNpmz5/Sryh6ZO0KarQGyV5QGvS0gpUADkdDDtaLjIzSryMA7wuahZ/JX0grBkXb7OkNYUc1K+Q+UfO+3lpx3lbFBj+cof4Th+UfSeyEvDY5A5P5qj5dvi0Bc+0KZyuapQL5ArUTTV3EURkQ0zf2UnqPoY2E8f8ALR/m/ejCpoYMkPq9X+kYE39lPkfrBGLy9kskC70qCQMcxZYPxCdSdEQ3TBAHYGXgu6zBgMUvHTLfJPwMG1KHEnwjEnsxMMfO219ox220q4zD6U+UfQVqnAJJrQH0EfO19qkmdMVJUpSSolyGckvSr8Yw0dkEqyp8ax17ZP8Ay0/4lfWOUoB95wOQc+TiDEu9bMAAbEgkCp7VYfnGHI9lu0qFAqvCN7bdBQkkJNK+EM2xdrCkYTmIOXjYUkF1ywNQVh+jRJyaZgP7ORLXLWggdohTu1SlQpXkQoeMWGuwmbZ1IcjBhUGzIAYg8eMVHsxNNkvBMtZ3Srs1HRld1XnhPnFx2u/5FiTjmKGVEn3uAAzJ6RQm9guxWTsFA9mQk0L6vw5u0Ek2xSGKBiTqGJI5fzhUtNvtlsSlLGzSgXBUHmmuiTVjxUfAwzSpmRAYkMa66inN4SWxl6DZs0tW+gAU4MRoQddfukDdprtCUy1ZOo8zvVI8CD5xHu+0zUzUBNSSzPStKmGW8JKZ2FMwlQRVOFwMgC9Ti1OmfjGckgqN6ANxy8JcFxzy9Ic7vVlA2x3UEAlKaaFJJPiNIIWKaAWd4aMkxZJp5DaRTiIp/a/2dWqTaTPu9AXKUcRlYkpUgvUJxEAprQPTLJouGUaRssUgtJhjJxdopDY2Wfxc1alKQtSFOgUUJiAMSaijtD7ItWKT2gqaFYOeGhV8I02n2WSZybbIPZzklKlsHTMAocQzcjdxDxeOwCLPOAY4JyXRw/aR1D5aiOblg0dC5FIUrx22CEoTLWEusJJwkgYgSlZqAKhQqQKHg4ZvZtfgtMiYlagqZLmKfjnRXB2gHZPZ/LWmZKnLlmWCoS1YXWEnEwD91iS+bmGGz3DKsgMxExSlqSApSi5XhNH4lqPwiipK0GbUrQUTNK50yWSycOJL888+YPnG06asEICKDMhvNo1t92qmATZZKV5gjNmAYwpyLFbpq5koTxLqwVhJp5xOTawIkmOFonEJJLDxB5eTtEewzUTVTBiGFJD+Len1hduzZa04mnzyQKMkGoej8oL2S5xJK5cxpiJrhT+8FBiFdR8I0N20aWqQYFjlHUR78DL0+Bj5r2x2eXYbVMkqnTAgnFKViVvSzVOZzD4TzEL34uYBS0TP8av3o6SPU+s13VLOnoYC3jsoFPgLdY+YxfFo/wCfO/8AdX9Y7SL8tTgC1Tx/3lj/AFRmrNReO1dxzrPZpk8W+dKYBSZaVFk4U7yUh2L5mKXuK5UzwpcyaZSasQjFiVShyYVzMcRfVpmBQmT50xISaLmLUmtMiWiZdVsQmQEnE7kuOZ/hCu0sDJE1GxIUHFpTydB/ejKthVaWiWf7qoGC8lJO6ot1MTZN9kGu9yJ+BhbkGi7rtkIRIlIQuiJaUhiG3UgeMYUCCAqa3LBXzEUnfFtlzpQAOFTggEah6OOL5wOsl7FE8zCjkEhR3aAOl+Qhk3QjgXzfcg/hprKJJlqAdJFSkgVfnHzvKu9alTEhiZSVKXUMyCAog61aHVV9yyhREw0SThxKBcBwCOrQn2Wbhkzi+8vCjOrPjX1yEGLbClRm7bknz0kykYwCx3kirPqRpE3+htt/5H/ySv3oP7JTES7OkYgFKJUajUsH8AIM/jv+ojzT9YnLkadUMVpd81YUyFlL8NYJizzSf62Z5wCQsggjSLC2cEpeEtiqMizakt1hp2jCjfF2TJQStWIuWc5vp98oedjLql2iWm0F1zslqWoqII4PkIm7Xqkz7JMQgjGKgc01HwbxgR7H7xCZ0yQs94OkcxQ+OXmYMXaFkP6bnmTFupWFHAZnWscL7TgMspNQGUOBTR/nHbanaFFlSHU6z3ZaWxr6DQftQt3XddptCharUtUlNTLkjMhQNV4shzIc8NYz0IhkVMdlg5Vbi0S5tqKcBqUKLcwRSh86dIiXQh0FKtDw8HHLWO65WAMRilvVsxz6aHrEZx7IrGXVjFYbSpDLBdB1zHQ8D1gylCZjEUUKwsXXhAJQosaKQag8Mtef1g3ZyzFOWjadeMThJorJKSDVnNIkRBkzgd4FuPyMS0KcR1xlZztUc1ycSFI4uPPI+sI2ztuFvkzrLNATOkEFxSoKkkjhVKgesPozPOKntVkm2G+pk5JT2E6qg7ECb3jz3wT4mNNYNEcrhshqlbqILgvQp+6eEFJ9gGHup47zkfwgbcE0pnFJUC4bPUcjygjfisaFS0nfajZ0qwiHGl1Kybsyu39nKUpRG6NCDpyj124EpSQRvV6vAayJSXSpQIWA6VDeByUDqK041iPddvDmzrOGZKUyTy0LcCPUGFc6ab0FRtYDM+8CJme4+Ehx3iS2fRo6yp34iVnmSAWao7pbSBxuxS5uJS6cHcEBmLZcHHGDFllYAUJDhqHnWnLL1gqVv6A0qEP2n7Ni3WBSgPz7MCtHEgD8xHiA/UefzkTH2FbMMqVNUtiCDTN3DN4ktCHdezN3IKQbNZytWWNOOnFlOM+XHwtGVLInnB88RmLn2x9myJstS7KiWick0QgYUzBqkB2ChmKctXFUXrclos5afImyq+/LUkeBIY+Bh0ayPZ+7MPBI9VARsjHhG6cPEAxMuNMrHgniYUKbEJZSFMKhip2rXLSDskoQgJTJmFIfCSMw7gmgqzcIzNYpEcSoeH8Y1J4KPkRDFapaT/wpg8IidjL1RMHgYFmsE9qeL/fSMLnPBbsZOuMdUmPGVJORHlGsIJ7WhjaYGQkcXPqw+EFbPdKZ79lMlJKQ5ExWEnkmjk09YzJunEETSuUZYISRi3qODutk4PV4NgIlkvHCwOUSv9oy+J8o7TrrlkOgo6RD/Afs+v8AGEdDHK/bIJU5QT3FMtH9lVQPCo8I42S0rBASop6UideEztbPLX70vdP9kklPkrF/iECEqYuNIfaFGqz3LaFB+0XAifIXZbQlypJBBChQs9SOdDDZdF/yiEKXMwKSKh2B6xE20tEu0SxMQpJUg6EF0Kz8i3rE4yd0zMddnLikzP8AeGWqYcytWMv+p21f0hoI3/zGYZfU8TCb7L7/AAuUmWrvJ3TzA7p9W8IM7W3+JY7OWUrnmmFwcD+8oDowTmTDE2Sb0vSWmcEhQxlBVh1KU5luFT5R2mzwn3kkHQ6g/WFa4dnFqUZsxRM1TkqOdePwbIZQ4bPzQmThwpC5ZKS4D07tekCsjXgjSlGi5bvoGoeIrTpDJdNs7ROJBAOodmIzBGfhpAvtCsso55co8EFJ7WX3hSYn9Ta/2h6+UTnDyh4TrAzybQX3mfWkSps0y1A5pavFmceMD7LakTkJUnMio184nyQ8vCS5T5tp5QkGPNWTkzg2JxhZ30aKt2/2isQmlUzAthhScL93m1ak5Rr7TLZaJEj8lRwE1S5AD1P1YxRl4zVqONRJxZE18P4R0KXYk4F5bL32LXL7aUoJKDhUACWA7pIzyasMglWhc+XNGEhqkKAHXnzEfOeze0U6xTe1kqb9SdFDgYte7PbBZSl51nUhWuBwD5UiEuF9rRRSxRa6rElRClKOLUpMCL82fSqYZ4OAhLYsn+sV9bvbVLAKbLZ2OhWYXE7f2u0TkLmzFdmmYnElJZAGIVPEMDSHlHGUaN3guW8b3lWSzpmziSAWxHMq+3PQRXN++0OfMWUoWiVKC2MxJdZTpgSodO8Ks0P0+3y/w7qwqClJbExAIYpJBcABhXoYrrby4SlImzDIROUoYmQJYUOPEqLNShyzJjcSXUp5G3YTaKZOxJmntgkMZyU7igTTEBq2fSO96XULMrEgK7JRfE4KgT7uI71NAMwWzgR7K7DNsyJkxWDBMYpSlwWBIJL8XDBshDjfsl5E1BO4tBIdwUKYkMzFsqOMzE3V4BJUxdnXp2stge7RRHEEYSHL4h7yfOtIhXxfc+zplntAtMzCDLICkhZc1cUBSyg2UQbMrAErCQ7BIALkpyZKQ4b9hFBqS0RdrLWxMuYkS0KSkY8mbdQpsiUYeNAOcUhIlKJv2l22pQXabGmUt/6yUSgKI/UAQ44vDDKuGTNRjs5lzkcEFlJ8Hip7rsE6bMWJ2JOB0qFQaaORuj5N1g9bJEyyol2iQqYkKUU6goUA43veSoO3QgktFbJtDWq5Zf6CCNPv4xGtFwSv0+PCNrj26TMaXbEchOQGUDxUNfukM9qsTIC5ahMlmoUmvn6QDCTP2alEPvDyOnSIU7ZSWcn8h96Q5zEEZ5fZiPgI6+kA1lbWnYFbnAtOBX6gXHSnrpHOy7BzR3yjVmdzxcsPnFmGSSAWYefOOExy1PMeQ+BjWGxGOxzcPONf6KHl5qh0MoEv55lz1Z/lG/4VP7PmfrCjWIM3Y+eXCQgA0O8wLVFG5RpN2DWc5gA5AxYa1cDTLvZ/xjMuQcyzPXlxgKTCVqrYJVfzPThEVWwlo93CRxdot+zWEAuRXjp4BonS5IGZo/DX65we7AUzZdgbZiBSpCaiuMgg8mEWHs5sqmSAVbyqEk1JL1LnV3rDSJYGnzP3lHSRL4VPlnw9YPawUes1mADMw8YjTcCJ6AzdsMJ/tJog+OUE0cKPmfpChtOuYZ+EJJwgFJHgfQiBZqD/AGJSTyiRLR7wBB1jWxW1E6WmYDXJfJQz88/GCFnYjlpziogHE3sJ1CyFhwDoffA5a+MM9jnUxioGfTWKt2lFsNo7USFLQDupQQopQBwBc8+Zh82fvYLl0QpEwAOlQIcHPdIDcxHK1UrLptxpnbaq40z0FJ7qhprw9fjHzbet0TJVoXKLhj1FTQ/P+UfVMialQKBunQHJ/wBk/KKv9qlxgp/FJdJSCmYzuBq7fdTFLp2vIPFFFrDHJjGoEPuxewiraTOtBVJkFwnCBjUoULJIJCQxct0jrtHsRNu5ImoPbSipjNAwqQDkFCuF2Ixc/CKuVC7Fy49mZk9aUlkAlq8dR1bTPpFr2f2aWbs14QszEJcKxneOF3CQnD3gQ1YgbMXNOWtHZS0Y0pSTMU+BBNTLSGdwDnqanKGTaTaS02NDzLPhDgBaDiSvXCS245LOY5Oac3JJDpArZK+kpmKlTcUsyt11ABJxBJl5kkKwkecHNopEu1AS5hWhSDuTJYCixBBBBcFwTmKaQi3YBOCpqkoKpu8Q2buwxGrfSHq7b2kolhHZrnMG7VSiCrjkHbgTpnCdqwnRXq0a3bdqLGmWTNUtKUtLSoDEDxOopp9IBbXbcyUzEyCpys4VsR+WnXEdFFywrxOkPNmumRM/MUFTAs4t9ROFmBTp6iA1n2ekWa8lWkMlIDg/p7QMoE6odmOYKlVaDBJZkLKT0itZdqYLIUwS4dCwCySQCsk0pVupYx2RtEpclVnmMtklQdRdQNcG9wzCqF+Ai29qNlrLeKN8YVZCZLYTEnSrbwyLFxlCJs/sEmw2kpntOc4pU5jQAEKSoOcJFC+risWVJWJd4BWyE22iYlapSzZlZ4txHICoV9tBLb2XNTJWCgpRukimEpSpwQz1SW1eo0h5tNvs5s6rPOUkBSWHZ98EAbxI3UkKq76RCuq41WuQlM9Y/LJDJOJSkHuuouKpOgOecUi2xGlZT9htmIUpxaGDZnaCfZZn5ZxSyd5Cu6ePQ84lbT7ESrCrHKUvswpl9opwAr+rUGA4FJ5tWBSJgHd82qenD7rG0Blsy5CLRL7WQ41Ugs6SWJp98oHTEgfxz+84Tdn70mWaaJiAz94EHeHCrVr1r52VaUJnyxaJWR7w9C/z84bYgCTLFa5Nk76s/rHGfLZ1MC+eY06fDQRLmSW1o1fl9PGPFFKuevlkOkKEEqlvrUCo+ojkx4q8x9YJTga0BPWmfLSNTLT+h+dawDEWzyX5v8308q/ziagNUgPo46fw6xxkkJYADoTnw4niefON1ElwKcTT+WekRTKEgzH5ZcNNI6Yz166DIfCI6Rllox6cvtqxlPPRugHEgwbCd5XAUz5/bxL7Zg1SafyzziF2xB5afQjw/lG6FZ/WDZiaJnE1gLtQndxZOGNcsiPnBFSiSNTEO+bP2kpQ4bwyILOfhBsAKuCzKAxIUySWYvUjXoBD5ZLMlaUgNx9Kwm2JYwJ3w6d1tABk30g5cc4zVFImTAJfeScICnoRlQBstXFYKlbHUUlYbnWaWCwS6umXMjnEabICnNQdC2WVKxiZd6VrExNFppQ4Qf7Td5ueUTJS1BLL10NR5h4ZoWzld86uFYS5yVzPm0ctrxLRKV2gdM0YVDmaH0MYtAaumvDx4QH2ukLtVnMtCt9IcDVQzpz5ROTqLQyVsmf0qs1mAlpSVNulmo1Kk5wv7f3zJnWYmSvCFP2iWA7ocYh1ArrSEQWhYB7RBCnwqDDMB3clg7esMtwhIlqmEIVMUElIUkKwJBrnQ+8cQGgDiEi5vDGlGK0abG7RTQPyJRUktiVhKqgAJCCrClSAyqu7NrDLtVb0WqyzJK5stJUAy/0KBCg4STw1aOVqtky8kiUiT2ZlE4mO6cxQerQBs2zS0zQi0YklQ3UgYQ3hw4R0UtkP2sAy7PLs6GC5k4uWOHAkPozktyPGC1337ZloH5glrDBSVlmbNgc66wTvGwSZRwqmpSgZAOVq8Gdsy5GkHtgJlnEpSEpwrxMpRFS3dFa4RUdXiHJCL2WjNoE7HbRdsZhQFKlJUQnnkMRrk6SPLjDheMyYJQmIQJik0KaAKS1UnPLlryiWm70Ak4EV95CUhXmBHJQOUtVBiGBXvEileoPnE6r+DPIp3PtNKWsmRiGqkk1ThLFKtARTqAxqIKXzLlWlCBNK8ALnArC7uln7zVejacIHWW65dml4ZkyXKWQ5ch1El1FnrUx0kXpZ5QSApUxQ4AB9dXifdp4GpUeGx9kMta5KZiJqUq7MrnTlpcAkBSSsgp5c+McNjr2UJSVukBdQrE4wkslL/wBrF5tGydsEiYEoEtAyxKU56aMc4xeNrkzB2ctUsFhiIKcCAatwxF3Dax1cc245IyhnBPvyZjBACVaGoqPJ6M+kVtb7wIKkpmSytJYy0rBKm4MOEP12fhUJbHJoAAXSVEftHUmCC7RZkIxCbJSkVURhfgyUhy7luJMN2sHWiqf9oqMsGlKU0O7kONSKU+MPfs7vkhfYqIKV5CjBWZHl6wp7b3gZqjMUjs048KeKk0bEXYq3atQZVasrZ6zzAEzC0tIIIKqZZNx+EOmI0WNelkwLZt0uRyB5jgYhmU2ef21aNoWEMFsHaSUrSQSwU45s8BZnoD9+POCxUR5srItl8dCOrxw7UcU+SYlApOrjKnq38I3GPl6/vQA0AkS6Z15mp5Vdn5R2pU5K+OmQ+MYcg6uRTQdcqBxmxjcgngac36ClB/PKIFKN5SSf2TwavTPj1johOTgDpn04RxSrIGp6+Tc9Y6Sq8NACX9YwTKpdAx8hT6vGW0yYVduGYH3pG4GXqzc6V1/jGUhm0bLifLn6kwQGwQ2pHKjCNZcvwLN4cOn1jqU9XHGjfKrCOyS7/Mfb+B4wyQBDnpmInKSHAfEODk8/CLDuSWoAApdZDqIFKg66jIDi0B76sKZiQpNFpL0ZyNQR98Ig2W/kS1qFd52AGEcWo1GgxjTM5WqG9NoCS1d7IkUJerHjXI6c43XJWclE1yFGPBTe7lWKtv2/D2uIBSQHAwqL0Z3FOMTLFtIvdRMmLIehU5Z249c4fsmCmWJa0qAG+KgYgFBsWpbn9tESz7yjhcO1OYyIHH6eYmbbE4QlwS5BfNgdOUT7K6Q4ORBBPKEkNEGbS3QmaKJbtDhU6SA5yLdfieUCLDKOEylJGNLOTljFFNUEh61GvhDZfs9RRUsxCgXpQg/KBV525EkmZ78xVAA5BJqKcy5P0gQYZhK7rUZKQkd4d4pZL/tKfSsYvGxCcX3sQLvVNRQOHcgtmanQRg2OcpIXglzHPccpWOijQnqIPXSlCpe73khlJZqjd3hm9GfWrUiqRNiZPsCUOpWENm7eXE5aQq269OxmKUFKQUpScGApKkk0NQM61FKHjFxzLC5Cksk9BSlB06EUyhX25upBkIXMdbzEoWp2wBVAwFGKiEup2CjCSjYykCNmtsQsky1Y/wBk8Nc8iDDhd94onAsGOvEHgeB84p69tn1S1ImSiJfZkpUXYYTx8WiYjaHslJ7QLSr9SCRi9PiPGOeUXHRVMsm/rsE5OGYlw7j6jgYQLRd1pQvAmss/8QAApHBWfnBi7fabISlpiyoDiCFjlqDDTc98ybUoKs5BA75Uk5NUAsATlE3GxraFG/tk7Phs89cpRShYCkoGLFjZJVMcgkCpcVEGJWz9l7Q/7vLKgABiBWCwamIlqNlDRNCAcCiGUCwo5qxA8xC8i2hBKZhCDLUWKnZnGEgs2Tax0R9E5MqzbG7pCLatIVJs6WQUowqSkboqAkhIcuYI7PpkolqUJvaEJO5Z0TCpVUu6sgmupbOPe0ASF2xExSlKC5YZUnCtO4VA+Lxrcv4bs1MmbNUkEtMAlysxVRJGXj0hnsfwRr/t6/wq5igP62V2dE4QPzAQlhkGFSKnkz6XbaVzMJmLUs89OgyHU1gZtNMmfh3UXEyYFPXQMMKT3U8OVdYMbJ3aqYhJ7qOOqj+z9YdaIyLm2WUVWNNa4SPjA4g8PP75we2dsgTZ5YTwgJ2TEimfEGv3o8O9E0arQ2fppr4RCXNDmuv6VfvRLy5sDTM16828407YcfWFGAclbs2QrxGZb5+UZQhvez1oR15fwjQMXY8mZi2bMRzfo3Ax0fq4Hm468zWIFDdJFAHoXahfPnoxPnHRU5sQceDZsM8utWjgWaurUJAGb145APrSNEqetMuJbnXgK+MYxK/EFjTLQuz05ZMfXKNET2cEHV66cmZgDrmYhpmuTTnR9fDXypGiSeFBkeLBn9T1cRrAEJdtYM4NTVm4+beHi0SE21hWjUd6OGHNtfWAi5grnXzPF8xoI07Vqso9BWuXk3lDJgDqp6WOeWrDPkObQFvOXL7PGQxCmS1HbDiFOMcF2yrAZDg4ByLnJs6cYHWvacWabLFoQVWcuykgkoPvJUNQQRzcQ8XboVoh7QzQhQGMg73eqC9OmgiHYZpLzFKdKRoA4cHIHVvlG+06Jc9YVJOJEwbh7tTUAvkC4rAmbd08pMuzkzEynUpv+IaBeHizMkatqWEMo5D2Gq4trZRJ7aSFaApUQtKdAfdeD173+EmV2T4cYGEneKSCli3hFI2S1lKyrV6uD4wRVeZmz0hCypIIYkNwJLecaUWMqRd068goNkBUhQZjmxfIDPyhWsl8omTVTlY1SklpTkJTRipR5lweVIEXlemNIkIIBWHmL0TLzNNSadfEQGtN7y5iikBQlIS0vDoBkT11PMmAogk7L82eviTOASCMbYsLuTrQihILO3WJs1ClTO1kNiFCSWSsU3Sa5VIOmWsUHsxfIkLpibECqXiopnqDoupY8zxaLvuS90WqSnCUpls5AIBObhvdZqj6w6YgZslvTNSVIqagjgRmDEC8pyyhXZ0BBTkHSpqO7hxQjTjEX8ckvMwlE1DgA0TMQCySOIoGGj6xoL5QoJmJY4qKDOMnwngWyyejcILYCuJgnkhwqYskhayqh3iUndoKtV6P0gNtDdigFNvqKgwYBiKnUni7884sS/rKiXKVNc9gqjChSonuHUqKjQhySQ1IqzbDaRctZlCXhLOS45tkSCKmgasQ6vtRVPAw7PXVJtMtCgEoORca/f11ixrjlJkBKUpSlPLpWPnCw2m1IUVylrQpfewkglsnTqBVuEWDsrbbfKCV2ietEmpBUzE1LOoNX4RKfGou7KptrJaV9SMUx8WTEZOAWyOfGAU69ZvbTUFQ3Amg6Opx45cGg/s9b5VolBZmBQUM6DWnppFM7bX7Ps15WhKAlQBGWLeGFLE14MCOUPxpt2JL0GPaLOBmWYzJAUcC0jCrDQKSfM4oGXfeNklpddlWVMWxKQZYJyzP8c4hzNoJlrQMVmBUhJZSVDdSSHIBGYw8eGcL0qfZklQUgpUDwcU6GsU62FSpE+3W3tpeOaSr83Ni1GYJH6asKDXjFgbKS1TimWkF2AUf0j9CeDCtIq+XaDNmIkyEtiXQMM3G8W4M/hH0NsLdvYy0iUAUpDYlOFLPvK5ufukP1JSY1IkplS90YQlOWlBR/KFXG6cQ16u5Pw0g/fdr/JUnJRDEfehhNuC0dpJQdaaF6cWOVcoeRNPITS5oQM61ofqM6fyGgQdApuo+sbzFAnJ+AoDzOeQevCNO0SNE+cTCA1rADkl+9RgRo/T0rGZSt40cc/jr9mPGWyQE05AEsWajAagesYBZikPm1KM4aulSOGsRooYNAQl2GZLF8h73ENl5RsADVt1m6cc+7r1pHsBZuDgjiGOTtxHh5xqxBbdDg8SQRlUneDPTpwg0YwuWNKFwU0bMtnm7PXm2UYVJcFiaB3HXjTOrGO6JdBTdJ8QM3D1r4a0pGCgl6UIDngWGQ0+nCD1BYLVIqCaczUDq2f8AOPLsZ4l20pR9KVD6wXkyE1NctNKZg1z4c/KUJCGo+uT0KqCo66HSD0BYCnXaohkGpyY+B+BbxiNN2dUpOEkMX3cIIIPFLc8ukNyJAyybNhmrLzYvlpHiN2vJ93XoPCn8IKijditJ+zCpQmILMVOkgkgEOGrpkf5V53Fehlq7Je6p6HJ2dvEfSLIt1j7WVh97QnU839fCKx2hsb1qGOFT5gg7qvOkNdMXZI2n2WRa/wA6RhlzjUg0RM0L/pVo+R1zeEKzyFSFqExJQtO7hIYh9enPKHS5797JQE7IUxaipYK5c4bLbdtnt0tpgCwBuLSd9L6pV1ahccoe7DdFTW+30IQMKlgdoXd2AGZ0Jq2mWkF9mbsS3aTgSk91ILFtFdT7oyzJozyry2BmSpmJLzpIrT+s6KTrkzjyj0i1FRZmrlkR1B5U6cozDZGttgTKVgZ8QeVM0VXi9CGII4jxg3steUyXNpUOMaP14feHBWdNYKWW7pM6QUlWJziC9UqypwFGbXyhHvmdOsyyhW6QaKAzGhBhQbPoS67dJtSUzZ4lkI3pYI8CoCuTM2mUevSwKWrt0GWhJACpZS3aJFQ5BYK1BZwwihrh2xXImCaU4h7ydMX60j9TZg0LnqLqura1NoJOJKiP0A4SFBwUvWuVcmypUmFa+79VZ5iAUKm2acCkpfCRniBVmmYCHSeGIjMiJV47CyJqZZSUKOJwtWgzKGSWCkpzGtOAjO0CkrWkMklcwA+8xGLBgYsSSS5HPJzGBOVJJSlXeIYaZUp5iI8kqVFYZYasOytjkjEEKUrMlQFT5CkD58pypMwSpkjFWWsFWu74hzrAi+b0m4JYBUTnwNCaeGUA7Be80TcS0ukEuCCxLZ14l442zpjDF2PqtjZU5lS1KQhSX3FnEhXL9STwL5QHtmyiG7KelJI7qxRxoQfiP5xNl3oiX2aMRSogZZB6j1eC5vpBQpM3eZWjPmzjXMRSPIvJKUGIl07OKs88AA4S4BCqMOfpCbtFY5OOe8uYmZ2pwLQQpJcg4VoJBGrFJOlDFxIurs5ipgVj7XuEuThI3wQPezbjHK6NgEzitdrLgrxGUDQ8BMoKM1BnqY6eLdolOQheyLZJcxSrTMSUy3KUqIoWO83oH5GL8C0y5YxMkJFCKDwjYqlypbHChIDABgOgit9qL7Uuchi0rEAlPP3iebOIuRbJFovUzLcrmggjoQ3xjls5QzpZcYZhYBtd5PoRwgNLW1tJ+6//AJgvZZwTapmgMtz/AHK/Bh4QHoULrpiPAZVJfPU1LeeUZKE6pHkPrHNatS7ktTXjo4+6iJKAogEA+BS3/jCDi72gUywXegp4h2y8efMHIcippmQCTkaMcQd6fbRys0oKVV8TV0B1S/HM1joiUqjkdKsEsWA1dhCD2bomhquxIHiMwaEO7BhTzj01TEndOWYGbUArmU6fJo85Yl8lYTVqhstGqKRCUTiSnN3Dk5CrdWwFnyggJZIzINSNCVDwemteFcgI7qmGpAPPnTT041JygfaGCksGJLMDTvAfEDJtY9IUopUoNnx6vo4qBrX4EwTlLz10KW/vVej+HzjZKwX1NGBJDDFVvEs2rRDM50F3YgmjPoT4ZBusSJDqHAAgDM5h3NR+r4xhSatfQE8CTlUtTIV56x2UTXeqTShBanXVq00zaIRSRjZt0pSzalnrqK8AesdAXWoBsSMyzA4nxU8PrBMdZagzFRdPHPxbrTwgDtpdQMszhwaYGbEk+8efy6QYSg48NBqS5yZxpU0FeAbnG1unpA3kuFJZs+9Qv5xjFNzE1UhVSnzKePl9dIjXdec2zLPZqID1BqnOhbhzEG76sQTaJ0hJLyVAoV+ytIWlJ4sC3g+phdtEoHARTE+FvdOo5oPCMhx9uHbSUuk78tXH3c+MH7Zdsm0JxFKVkiikllHVgpNaxT0meFEhQqNRkWLZRLkWqbZ1Hspik8gd3yNPSCDr6LNu7YnE5s9oKCPcmJccmIqD5wI2z2YtQkqC5ImqHdUggkPxdi3hAq4faJOs80KmoSsEsSl0nMNSozi2bJfsu1SwQhSXGRbWCDR812i7J0vvy1oqxxIUGJfk2kM+x194F4STgwkNmeKQRqHfwi3VMlSklyMj0NQ3MZ9Y1m3QglSVJQeeEPDMHYr2dey5ikUyUOzlhJ3mLDmXIZtSOUd5t4JRgmTJuJc0nGnIoOqajIeHSH2XdEgMrspeIVfAkFxQFwNKRg3NJmLxKlSySXJKQTXXLOJyh2HhyRiD7KZNpA7JQxoGXKhNOBIanWOVosyyoJTLBSEuHArnTrnnyhhs93SpaiUS0IU3eSkA+JauUEJaHzz/AJj5ZxKX41vY652tIVDsrPWUrwEMkBlZ0ThDV8ctYm2PZN1IWtW8Axw6udfODci++xIQoFQNBy9YU9rtvzKSVSZbEKwnFzeobpDR/Hgtivmm9D3Js8tCUpUGSHAVqK6+EL19bZIsk3CGUVMDWhqwL/eUU9em2Vrnh1zSx0TTiIwbQZgTLVXdJBOYZy3SkWwtE2n5LIvC/FzlpmEnAaFGiS7fWBl/0Mo/9V/ApJP+Z442DfkkHVL+LGvmmJN6nHIlL1xD1Bgis0tI/wB5SeIHxb/VEyRaf9+SeBwnoUpI/wDJMDpsz8+VzT8FSz8473QyresKyJR/9KPmkRgDhPUz5AA5Hi4YvnoQ2sdfwYNeNf6wj5xotBUSHZWqhSrmrfziIbLMNQEMeKlP47sTH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QTEhUUExQWFRUXGSAbGRgYFxoaGBscGxwaGxcbGx0cHyggHx4lHxgYIjEhJSkrLi8uHx8zODMsNygtLiwBCgoKDg0OGhAQGiwkHxwsLCwsLCwsLCwsLCwsLCwsLCwsLCwsLCwsLCwsLCwsLCwsLCwsLCwsLCwsLCwsLCwsLP/AABEIAL4BCgMBIgACEQEDEQH/xAAcAAACAgMBAQAAAAAAAAAAAAAFBgQHAQIDAAj/xABIEAABAgMFBQUGAwQHBwUAAAABAhEAAyEEBRIxQQYiUWFxEzKBkaEHQrHB0fAUI1Ji0uHxFjNygpKiwhUkQ1Njg7J0k6Oz8v/EABgBAAMBAQAAAAAAAAAAAAAAAAECAwAE/8QAIxEAAgICAgICAwEAAAAAAAAAAAECESExAxJBURNhBCJxQv/aAAwDAQACEQMRAD8AXbLsbNSn8RLCwaKCnT2efJyRk3wEWlKXiSk8QDFK3jtDhmqCu1YZI7U4ADowFW0izdhLyE+xSiKYXQav3Swz5NHO7KtYsb0kKlpOqaeVR6GJNgVp5QPu+Z3kiuo8P4fCJMpJ6QyEYy2ZdKx0NIgWKaWD15wRTFEAi2+VjlLQMyKfEQvpmjDMkpLrwgHg6j3RzoYaJiYXZFiCLQtVGUxSBXjWMYMKV2cpge6G8qQi2y3KTMCxmFYh5vDVfc/ChhCNeKjWp6CBZi0bJaBMQlaclAEeMdoWNhbUTKMtXul09CajwL+cM8MgHo9GI1WsAOaCCY9MS4gbbkzOzWJWETGJRiDpxe6/LQx0n3qgZEc3jEq1pmB065c+kRlOLeCig6yVjYvaLbBNEmchKJmLCRhAY1ESpm3lpAD0cHJGLCQ7u0Eturntalpn2W2S7MgBpvaIQzuMKwooUXORfgIAouK2mqr2ksap7reDSw4aNn2bAxS75tCrOmbKJK1pdW7wdqNygJIvG9ZhIWFjJikpS9eDvlBQXVONmQj8eAtL4p4yWKsMtKeUDrRsvNUGVe53tK146wXYAvbrbNVJWfzQQlWE4wVYhTdAJY9YGbRXnbezUJabRiILFJSRloEhx1j1j2fVIlTwu8FTQpDBTKaTRbrAHyrQQqKuRPvX/N/wzP34Tp9jp7JtxXPa5rrnzjMTV0KmzAcTOEsxyBrkHgdbrnMu32cGVLSArERixAgggYlOUuDkM3aBdvuqzygSL8W5qQJM5yTxwr1OrQD2dKlWuzkz5qx2qe89WPNZ+EHr5s1nvafNxXhN5JSP8oPzjpc1lnGdYEKQhKVnFLLOogByVMSfQQO27Xit9oP7QHklI+Ud9m1S02yy4iqYnIgElisKDBqhixYRUXwOV+G1SZ1oWrs+zKU4SGClrCE4AdQHB8gIl7DC1JnpmWiWgJCSQUUmLelSDpTMQt7ZXaRNWZAnkFRSRgmFACQlLpdLkKYnFBHZqwJlJebMnVTQPNITqd1KaOYFA/yWZaNqRLJxSlBFN8zEnMPkS9IFf05sxOMFdSwJNFHXIv46tFd7R3auapX4RE+e6UuAmaezA1bCMyDVUYsuylswywLFMdIcqZVXDtTJVctIDu8Gik1kd719psvs5iJcpUxRSoJKVAYVAFiQWZixoXiprvt86bNSFrK0y3Wy1KCUlmxbooXYO0HLBsjaFTD+Isk9MsVITKXVzyHB6wZk7OSZaFYRNkY9V4gQ2QJcEF/DKM34GpIR7+vFaly3JHZ1G+F1cbwYBnYZ8I6i321VRNmsa/1yRn4wLtS1rmLNVkPUgE4RqWp4xDaCkEaZ12otSpJE1EorSUqMx8IKX/SCxIGudIs/YG4jZJa5QnCdiViDIUkClc84rO02aUErIClYwSMRyKquAkAONAPKGC5tsVyylZpuMUDuBiwObCJ9sYM0WzZk9moKNGqa6axFvbbq7bOd60oUcsMt5ih/gBA8TFcW/aQ2qgm0CVKUhxhZIcq3TkBWsK+0WzMwS/xKUpMtQxbpBcHJYA0+EFMFFm2324WZAaRZ5sw8VES0/wCo+kQZHtgt09TS5NmlJ4qEyYfRSfhFMJEFbut+GGba0PGEXs+gLq2vnkAzJktXLAw9C/rBiy3slSyrIq506PFEWC9VOCF+EMV3bSkZxJcjWxnwp6LQvObigDaLOVFhEGybSpI3oJ2S95JI3mfjDKaZJ8ckMdwSMDEeMMapgGZpC7Zb0lYSAsBTUcFuWUQTtHKbsp25UDEQSgkZVLD7ygy5FEEeNsaJ14y05qEcpjTgWLAgjzDPAqyWuSV1wFjygkmYArClsLer5dImuRy2O4UVjtBsvbHQQVzUpbHhcdolzjJGisJGlawwbH2icOzkrQsKQokqI3TmM+NHI5wzzrUXCkKBQacUnodC/GM2O8UzVAJSSU5lmY5F+Ea4tjOUqOlskJIVLmAKQsMQciDmITLdcVmTNIVZ5yylmUiVPUk0oxQMORyh/tkjEnmIjSbQyS4Jwh2GfMRXWGS2KctMoIEsWa04QXA/Dz889U84wizSXf8ACT3/APTzfmIZE7QSTqr/AC/vRv8A7cl/tf5fmqNgUXJqJZQtH4S0MsModhMYitDyqYDWrZyxJTS7Vmj0sy20+kPSr/lDP1VLH+uOEzaaRqpHjNlfvQcGsqVVjs+Ij8OqWHYIBXLI17oVq5g9cVySQAuYXqWCpq6NlmogM2QhpnX3YHJUmyknMlUsk9WSYHz9obqS5KbCNTug/CXEfjd3ZH4pdrsp69th7fabXaFyrKopM1WElUtIKSXSRiUHdLGkL142KfZbT2SguXOlkNVlDUFKkHKtCDH1FdE+VaB2srBhG66QoCgBDOBoRkI+c/atPUq9bViL4VhI5JSlIAi6LohTb2tyaLtFpRw/NmV/zRwF82o0E+0n/ur/AHoDNHoI1FveykKnfiVTlzJiUmVhClEl0FS23iaEkRZMqepIKcR7x1YBy5DDSvWK49iKD+HtCj3e1SBSrhLr+KIsUDWMTezsqe4DjVx6h+Op84pH2uW9f48oStQSmUgFIUQKuo0Bb3ouQqzMUN7TJmK87QeGAeUtAMAMRZSTVn4H6RiPR6COWntTs/Is0ntVTZnZ4glglJVXIu4ERLpuCTOAVI/EziQxSqSpAZsypsJyAoqHq9LaiWhBWtCd6ilMQCxOuunjBH+mVlShu1x/2QW9WHrE1FUK5MX7DshZ7NMRis2AqBqqYFKZQKVUcjJXkYk35Z7DIQhKrQmSEhkoJSqmbJSkuKnhCj7StppNsEpMvdUhRL4nWoEMQycgWTxyhdsOz85bFMnAD70wMeoSK+bQ1GDV93BY7S0yxlSUh0qUxZSxUnCeShkwhdtuyFoQMScK0nUFj5H5GLC2XurBKXKVNClYsb0o4AZhkN3IwTtV3NLwkgkVhbyMpFNfgrRLqZcwf3S0YVb5gzd+dIuKxSioBKW84iW5GFZStIcFi4BFCx+EGkwrkZVf+1pvGOtnvuYCHLtFzXZdNmmjes8k9ZafpByy7F2CYGNjkF8zgAPmKwOiY3zNFX3Df+IgE0IryOhrDrZr2ShSQ4WFCqSMwM6ZHPKBPtC9nwsgFqsKCJSR+bLBJw/9RL1wtQjRgeMLl2TjaEYQSmajflF23mqk8jlEnGmWjJTQR2hsM+TbT+GKjZ5iBMQnNKXcKSH4KT5EQx3aLwRJmKmAMBuYAWmAgCtDxyLGnCOex99fiQJSkntEA4WFQRmOWQhzuC3TJhYpwAe8oMqjZjxGcTa/bQJWlRz2Zl4JAkrUpRKyoYiMTau1OPpDdZUjC6QwMAmxTMRQXFHFCRU0BFfPjB6RNSQMJDaRfhXshynWBdtUEKfQx2vK24AwoSWfQQDtRnJOJOGaklub+OmUHll6Bxx9iFtH7NkTJ8ybZpaCFnGUUBBPeA5PUNxiub7l9nOCcGEpThUnDkQT9+EfQ0q0zVJUeyKFgONAW06wobY7MotSfxKUlE4MJgIG+HYH+0KevCJqVvI0o0ir7FNf3cuUd1z291XgmGaz7NlKWwnnSNpmz5/Sryh6ZO0KarQGyV5QGvS0gpUADkdDDtaLjIzSryMA7wuahZ/JX0grBkXb7OkNYUc1K+Q+UfO+3lpx3lbFBj+cof4Th+UfSeyEvDY5A5P5qj5dvi0Bc+0KZyuapQL5ArUTTV3EURkQ0zf2UnqPoY2E8f8ALR/m/ejCpoYMkPq9X+kYE39lPkfrBGLy9kskC70qCQMcxZYPxCdSdEQ3TBAHYGXgu6zBgMUvHTLfJPwMG1KHEnwjEnsxMMfO219ox220q4zD6U+UfQVqnAJJrQH0EfO19qkmdMVJUpSSolyGckvSr8Yw0dkEqyp8ax17ZP8Ay0/4lfWOUoB95wOQc+TiDEu9bMAAbEgkCp7VYfnGHI9lu0qFAqvCN7bdBQkkJNK+EM2xdrCkYTmIOXjYUkF1ywNQVh+jRJyaZgP7ORLXLWggdohTu1SlQpXkQoeMWGuwmbZ1IcjBhUGzIAYg8eMVHsxNNkvBMtZ3Srs1HRld1XnhPnFx2u/5FiTjmKGVEn3uAAzJ6RQm9guxWTsFA9mQk0L6vw5u0Ek2xSGKBiTqGJI5fzhUtNvtlsSlLGzSgXBUHmmuiTVjxUfAwzSpmRAYkMa66inN4SWxl6DZs0tW+gAU4MRoQddfukDdprtCUy1ZOo8zvVI8CD5xHu+0zUzUBNSSzPStKmGW8JKZ2FMwlQRVOFwMgC9Ti1OmfjGckgqN6ANxy8JcFxzy9Ic7vVlA2x3UEAlKaaFJJPiNIIWKaAWd4aMkxZJp5DaRTiIp/a/2dWqTaTPu9AXKUcRlYkpUgvUJxEAprQPTLJouGUaRssUgtJhjJxdopDY2Wfxc1alKQtSFOgUUJiAMSaijtD7ItWKT2gqaFYOeGhV8I02n2WSZybbIPZzklKlsHTMAocQzcjdxDxeOwCLPOAY4JyXRw/aR1D5aiOblg0dC5FIUrx22CEoTLWEusJJwkgYgSlZqAKhQqQKHg4ZvZtfgtMiYlagqZLmKfjnRXB2gHZPZ/LWmZKnLlmWCoS1YXWEnEwD91iS+bmGGz3DKsgMxExSlqSApSi5XhNH4lqPwiipK0GbUrQUTNK50yWSycOJL888+YPnG06asEICKDMhvNo1t92qmATZZKV5gjNmAYwpyLFbpq5koTxLqwVhJp5xOTawIkmOFonEJJLDxB5eTtEewzUTVTBiGFJD+Len1hduzZa04mnzyQKMkGoej8oL2S5xJK5cxpiJrhT+8FBiFdR8I0N20aWqQYFjlHUR78DL0+Bj5r2x2eXYbVMkqnTAgnFKViVvSzVOZzD4TzEL34uYBS0TP8av3o6SPU+s13VLOnoYC3jsoFPgLdY+YxfFo/wCfO/8AdX9Y7SL8tTgC1Tx/3lj/AFRmrNReO1dxzrPZpk8W+dKYBSZaVFk4U7yUh2L5mKXuK5UzwpcyaZSasQjFiVShyYVzMcRfVpmBQmT50xISaLmLUmtMiWiZdVsQmQEnE7kuOZ/hCu0sDJE1GxIUHFpTydB/ejKthVaWiWf7qoGC8lJO6ot1MTZN9kGu9yJ+BhbkGi7rtkIRIlIQuiJaUhiG3UgeMYUCCAqa3LBXzEUnfFtlzpQAOFTggEah6OOL5wOsl7FE8zCjkEhR3aAOl+Qhk3QjgXzfcg/hprKJJlqAdJFSkgVfnHzvKu9alTEhiZSVKXUMyCAog61aHVV9yyhREw0SThxKBcBwCOrQn2Wbhkzi+8vCjOrPjX1yEGLbClRm7bknz0kykYwCx3kirPqRpE3+htt/5H/ySv3oP7JTES7OkYgFKJUajUsH8AIM/jv+ojzT9YnLkadUMVpd81YUyFlL8NYJizzSf62Z5wCQsggjSLC2cEpeEtiqMizakt1hp2jCjfF2TJQStWIuWc5vp98oedjLql2iWm0F1zslqWoqII4PkIm7Xqkz7JMQgjGKgc01HwbxgR7H7xCZ0yQs94OkcxQ+OXmYMXaFkP6bnmTFupWFHAZnWscL7TgMspNQGUOBTR/nHbanaFFlSHU6z3ZaWxr6DQftQt3XddptCharUtUlNTLkjMhQNV4shzIc8NYz0IhkVMdlg5Vbi0S5tqKcBqUKLcwRSh86dIiXQh0FKtDw8HHLWO65WAMRilvVsxz6aHrEZx7IrGXVjFYbSpDLBdB1zHQ8D1gylCZjEUUKwsXXhAJQosaKQag8Mtef1g3ZyzFOWjadeMThJorJKSDVnNIkRBkzgd4FuPyMS0KcR1xlZztUc1ycSFI4uPPI+sI2ztuFvkzrLNATOkEFxSoKkkjhVKgesPozPOKntVkm2G+pk5JT2E6qg7ECb3jz3wT4mNNYNEcrhshqlbqILgvQp+6eEFJ9gGHup47zkfwgbcE0pnFJUC4bPUcjygjfisaFS0nfajZ0qwiHGl1Kybsyu39nKUpRG6NCDpyj124EpSQRvV6vAayJSXSpQIWA6VDeByUDqK041iPddvDmzrOGZKUyTy0LcCPUGFc6ab0FRtYDM+8CJme4+Ehx3iS2fRo6yp34iVnmSAWao7pbSBxuxS5uJS6cHcEBmLZcHHGDFllYAUJDhqHnWnLL1gqVv6A0qEP2n7Ni3WBSgPz7MCtHEgD8xHiA/UefzkTH2FbMMqVNUtiCDTN3DN4ktCHdezN3IKQbNZytWWNOOnFlOM+XHwtGVLInnB88RmLn2x9myJstS7KiWick0QgYUzBqkB2ChmKctXFUXrclos5afImyq+/LUkeBIY+Bh0ayPZ+7MPBI9VARsjHhG6cPEAxMuNMrHgniYUKbEJZSFMKhip2rXLSDskoQgJTJmFIfCSMw7gmgqzcIzNYpEcSoeH8Y1J4KPkRDFapaT/wpg8IidjL1RMHgYFmsE9qeL/fSMLnPBbsZOuMdUmPGVJORHlGsIJ7WhjaYGQkcXPqw+EFbPdKZ79lMlJKQ5ExWEnkmjk09YzJunEETSuUZYISRi3qODutk4PV4NgIlkvHCwOUSv9oy+J8o7TrrlkOgo6RD/Afs+v8AGEdDHK/bIJU5QT3FMtH9lVQPCo8I42S0rBASop6UideEztbPLX70vdP9kklPkrF/iECEqYuNIfaFGqz3LaFB+0XAifIXZbQlypJBBChQs9SOdDDZdF/yiEKXMwKSKh2B6xE20tEu0SxMQpJUg6EF0Kz8i3rE4yd0zMddnLikzP8AeGWqYcytWMv+p21f0hoI3/zGYZfU8TCb7L7/AAuUmWrvJ3TzA7p9W8IM7W3+JY7OWUrnmmFwcD+8oDowTmTDE2Sb0vSWmcEhQxlBVh1KU5luFT5R2mzwn3kkHQ6g/WFa4dnFqUZsxRM1TkqOdePwbIZQ4bPzQmThwpC5ZKS4D07tekCsjXgjSlGi5bvoGoeIrTpDJdNs7ROJBAOodmIzBGfhpAvtCsso55co8EFJ7WX3hSYn9Ta/2h6+UTnDyh4TrAzybQX3mfWkSps0y1A5pavFmceMD7LakTkJUnMio184nyQ8vCS5T5tp5QkGPNWTkzg2JxhZ30aKt2/2isQmlUzAthhScL93m1ak5Rr7TLZaJEj8lRwE1S5AD1P1YxRl4zVqONRJxZE18P4R0KXYk4F5bL32LXL7aUoJKDhUACWA7pIzyasMglWhc+XNGEhqkKAHXnzEfOeze0U6xTe1kqb9SdFDgYte7PbBZSl51nUhWuBwD5UiEuF9rRRSxRa6rElRClKOLUpMCL82fSqYZ4OAhLYsn+sV9bvbVLAKbLZ2OhWYXE7f2u0TkLmzFdmmYnElJZAGIVPEMDSHlHGUaN3guW8b3lWSzpmziSAWxHMq+3PQRXN++0OfMWUoWiVKC2MxJdZTpgSodO8Ks0P0+3y/w7qwqClJbExAIYpJBcABhXoYrrby4SlImzDIROUoYmQJYUOPEqLNShyzJjcSXUp5G3YTaKZOxJmntgkMZyU7igTTEBq2fSO96XULMrEgK7JRfE4KgT7uI71NAMwWzgR7K7DNsyJkxWDBMYpSlwWBIJL8XDBshDjfsl5E1BO4tBIdwUKYkMzFsqOMzE3V4BJUxdnXp2stge7RRHEEYSHL4h7yfOtIhXxfc+zplntAtMzCDLICkhZc1cUBSyg2UQbMrAErCQ7BIALkpyZKQ4b9hFBqS0RdrLWxMuYkS0KSkY8mbdQpsiUYeNAOcUhIlKJv2l22pQXabGmUt/6yUSgKI/UAQ44vDDKuGTNRjs5lzkcEFlJ8Hip7rsE6bMWJ2JOB0qFQaaORuj5N1g9bJEyyol2iQqYkKUU6goUA43veSoO3QgktFbJtDWq5Zf6CCNPv4xGtFwSv0+PCNrj26TMaXbEchOQGUDxUNfukM9qsTIC5ahMlmoUmvn6QDCTP2alEPvDyOnSIU7ZSWcn8h96Q5zEEZ5fZiPgI6+kA1lbWnYFbnAtOBX6gXHSnrpHOy7BzR3yjVmdzxcsPnFmGSSAWYefOOExy1PMeQ+BjWGxGOxzcPONf6KHl5qh0MoEv55lz1Z/lG/4VP7PmfrCjWIM3Y+eXCQgA0O8wLVFG5RpN2DWc5gA5AxYa1cDTLvZ/xjMuQcyzPXlxgKTCVqrYJVfzPThEVWwlo93CRxdot+zWEAuRXjp4BonS5IGZo/DX65we7AUzZdgbZiBSpCaiuMgg8mEWHs5sqmSAVbyqEk1JL1LnV3rDSJYGnzP3lHSRL4VPlnw9YPawUes1mADMw8YjTcCJ6AzdsMJ/tJog+OUE0cKPmfpChtOuYZ+EJJwgFJHgfQiBZqD/AGJSTyiRLR7wBB1jWxW1E6WmYDXJfJQz88/GCFnYjlpziogHE3sJ1CyFhwDoffA5a+MM9jnUxioGfTWKt2lFsNo7USFLQDupQQopQBwBc8+Zh82fvYLl0QpEwAOlQIcHPdIDcxHK1UrLptxpnbaq40z0FJ7qhprw9fjHzbet0TJVoXKLhj1FTQ/P+UfVMialQKBunQHJ/wBk/KKv9qlxgp/FJdJSCmYzuBq7fdTFLp2vIPFFFrDHJjGoEPuxewiraTOtBVJkFwnCBjUoULJIJCQxct0jrtHsRNu5ImoPbSipjNAwqQDkFCuF2Ixc/CKuVC7Fy49mZk9aUlkAlq8dR1bTPpFr2f2aWbs14QszEJcKxneOF3CQnD3gQ1YgbMXNOWtHZS0Y0pSTMU+BBNTLSGdwDnqanKGTaTaS02NDzLPhDgBaDiSvXCS245LOY5Oac3JJDpArZK+kpmKlTcUsyt11ABJxBJl5kkKwkecHNopEu1AS5hWhSDuTJYCixBBBBcFwTmKaQi3YBOCpqkoKpu8Q2buwxGrfSHq7b2kolhHZrnMG7VSiCrjkHbgTpnCdqwnRXq0a3bdqLGmWTNUtKUtLSoDEDxOopp9IBbXbcyUzEyCpys4VsR+WnXEdFFywrxOkPNmumRM/MUFTAs4t9ROFmBTp6iA1n2ekWa8lWkMlIDg/p7QMoE6odmOYKlVaDBJZkLKT0itZdqYLIUwS4dCwCySQCsk0pVupYx2RtEpclVnmMtklQdRdQNcG9wzCqF+Ai29qNlrLeKN8YVZCZLYTEnSrbwyLFxlCJs/sEmw2kpntOc4pU5jQAEKSoOcJFC+risWVJWJd4BWyE22iYlapSzZlZ4txHICoV9tBLb2XNTJWCgpRukimEpSpwQz1SW1eo0h5tNvs5s6rPOUkBSWHZ98EAbxI3UkKq76RCuq41WuQlM9Y/LJDJOJSkHuuouKpOgOecUi2xGlZT9htmIUpxaGDZnaCfZZn5ZxSyd5Cu6ePQ84lbT7ESrCrHKUvswpl9opwAr+rUGA4FJ5tWBSJgHd82qenD7rG0Blsy5CLRL7WQ41Ugs6SWJp98oHTEgfxz+84Tdn70mWaaJiAz94EHeHCrVr1r52VaUJnyxaJWR7w9C/z84bYgCTLFa5Nk76s/rHGfLZ1MC+eY06fDQRLmSW1o1fl9PGPFFKuevlkOkKEEqlvrUCo+ojkx4q8x9YJTga0BPWmfLSNTLT+h+dawDEWzyX5v8308q/ziagNUgPo46fw6xxkkJYADoTnw4niefON1ElwKcTT+WekRTKEgzH5ZcNNI6Yz166DIfCI6Rllox6cvtqxlPPRugHEgwbCd5XAUz5/bxL7Zg1SafyzziF2xB5afQjw/lG6FZ/WDZiaJnE1gLtQndxZOGNcsiPnBFSiSNTEO+bP2kpQ4bwyILOfhBsAKuCzKAxIUySWYvUjXoBD5ZLMlaUgNx9Kwm2JYwJ3w6d1tABk30g5cc4zVFImTAJfeScICnoRlQBstXFYKlbHUUlYbnWaWCwS6umXMjnEabICnNQdC2WVKxiZd6VrExNFppQ4Qf7Td5ueUTJS1BLL10NR5h4ZoWzld86uFYS5yVzPm0ctrxLRKV2gdM0YVDmaH0MYtAaumvDx4QH2ukLtVnMtCt9IcDVQzpz5ROTqLQyVsmf0qs1mAlpSVNulmo1Kk5wv7f3zJnWYmSvCFP2iWA7ocYh1ArrSEQWhYB7RBCnwqDDMB3clg7esMtwhIlqmEIVMUElIUkKwJBrnQ+8cQGgDiEi5vDGlGK0abG7RTQPyJRUktiVhKqgAJCCrClSAyqu7NrDLtVb0WqyzJK5stJUAy/0KBCg4STw1aOVqtky8kiUiT2ZlE4mO6cxQerQBs2zS0zQi0YklQ3UgYQ3hw4R0UtkP2sAy7PLs6GC5k4uWOHAkPozktyPGC1337ZloH5glrDBSVlmbNgc66wTvGwSZRwqmpSgZAOVq8Gdsy5GkHtgJlnEpSEpwrxMpRFS3dFa4RUdXiHJCL2WjNoE7HbRdsZhQFKlJUQnnkMRrk6SPLjDheMyYJQmIQJik0KaAKS1UnPLlryiWm70Ak4EV95CUhXmBHJQOUtVBiGBXvEileoPnE6r+DPIp3PtNKWsmRiGqkk1ThLFKtARTqAxqIKXzLlWlCBNK8ALnArC7uln7zVejacIHWW65dml4ZkyXKWQ5ch1El1FnrUx0kXpZ5QSApUxQ4AB9dXifdp4GpUeGx9kMta5KZiJqUq7MrnTlpcAkBSSsgp5c+McNjr2UJSVukBdQrE4wkslL/wBrF5tGydsEiYEoEtAyxKU56aMc4xeNrkzB2ctUsFhiIKcCAatwxF3Dax1cc245IyhnBPvyZjBACVaGoqPJ6M+kVtb7wIKkpmSytJYy0rBKm4MOEP12fhUJbHJoAAXSVEftHUmCC7RZkIxCbJSkVURhfgyUhy7luJMN2sHWiqf9oqMsGlKU0O7kONSKU+MPfs7vkhfYqIKV5CjBWZHl6wp7b3gZqjMUjs048KeKk0bEXYq3atQZVasrZ6zzAEzC0tIIIKqZZNx+EOmI0WNelkwLZt0uRyB5jgYhmU2ef21aNoWEMFsHaSUrSQSwU45s8BZnoD9+POCxUR5srItl8dCOrxw7UcU+SYlApOrjKnq38I3GPl6/vQA0AkS6Z15mp5Vdn5R2pU5K+OmQ+MYcg6uRTQdcqBxmxjcgngac36ClB/PKIFKN5SSf2TwavTPj1johOTgDpn04RxSrIGp6+Tc9Y6Sq8NACX9YwTKpdAx8hT6vGW0yYVduGYH3pG4GXqzc6V1/jGUhm0bLifLn6kwQGwQ2pHKjCNZcvwLN4cOn1jqU9XHGjfKrCOyS7/Mfb+B4wyQBDnpmInKSHAfEODk8/CLDuSWoAApdZDqIFKg66jIDi0B76sKZiQpNFpL0ZyNQR98Ig2W/kS1qFd52AGEcWo1GgxjTM5WqG9NoCS1d7IkUJerHjXI6c43XJWclE1yFGPBTe7lWKtv2/D2uIBSQHAwqL0Z3FOMTLFtIvdRMmLIehU5Z249c4fsmCmWJa0qAG+KgYgFBsWpbn9tESz7yjhcO1OYyIHH6eYmbbE4QlwS5BfNgdOUT7K6Q4ORBBPKEkNEGbS3QmaKJbtDhU6SA5yLdfieUCLDKOEylJGNLOTljFFNUEh61GvhDZfs9RRUsxCgXpQg/KBV525EkmZ78xVAA5BJqKcy5P0gQYZhK7rUZKQkd4d4pZL/tKfSsYvGxCcX3sQLvVNRQOHcgtmanQRg2OcpIXglzHPccpWOijQnqIPXSlCpe73khlJZqjd3hm9GfWrUiqRNiZPsCUOpWENm7eXE5aQq269OxmKUFKQUpScGApKkk0NQM61FKHjFxzLC5Cksk9BSlB06EUyhX25upBkIXMdbzEoWp2wBVAwFGKiEup2CjCSjYykCNmtsQsky1Y/wBk8Nc8iDDhd94onAsGOvEHgeB84p69tn1S1ImSiJfZkpUXYYTx8WiYjaHslJ7QLSr9SCRi9PiPGOeUXHRVMsm/rsE5OGYlw7j6jgYQLRd1pQvAmss/8QAApHBWfnBi7fabISlpiyoDiCFjlqDDTc98ybUoKs5BA75Uk5NUAsATlE3GxraFG/tk7Phs89cpRShYCkoGLFjZJVMcgkCpcVEGJWz9l7Q/7vLKgABiBWCwamIlqNlDRNCAcCiGUCwo5qxA8xC8i2hBKZhCDLUWKnZnGEgs2Tax0R9E5MqzbG7pCLatIVJs6WQUowqSkboqAkhIcuYI7PpkolqUJvaEJO5Z0TCpVUu6sgmupbOPe0ASF2xExSlKC5YZUnCtO4VA+Lxrcv4bs1MmbNUkEtMAlysxVRJGXj0hnsfwRr/t6/wq5igP62V2dE4QPzAQlhkGFSKnkz6XbaVzMJmLUs89OgyHU1gZtNMmfh3UXEyYFPXQMMKT3U8OVdYMbJ3aqYhJ7qOOqj+z9YdaIyLm2WUVWNNa4SPjA4g8PP75we2dsgTZ5YTwgJ2TEimfEGv3o8O9E0arQ2fppr4RCXNDmuv6VfvRLy5sDTM16828407YcfWFGAclbs2QrxGZb5+UZQhvez1oR15fwjQMXY8mZi2bMRzfo3Ax0fq4Hm468zWIFDdJFAHoXahfPnoxPnHRU5sQceDZsM8utWjgWaurUJAGb145APrSNEqetMuJbnXgK+MYxK/EFjTLQuz05ZMfXKNET2cEHV66cmZgDrmYhpmuTTnR9fDXypGiSeFBkeLBn9T1cRrAEJdtYM4NTVm4+beHi0SE21hWjUd6OGHNtfWAi5grnXzPF8xoI07Vqso9BWuXk3lDJgDqp6WOeWrDPkObQFvOXL7PGQxCmS1HbDiFOMcF2yrAZDg4ByLnJs6cYHWvacWabLFoQVWcuykgkoPvJUNQQRzcQ8XboVoh7QzQhQGMg73eqC9OmgiHYZpLzFKdKRoA4cHIHVvlG+06Jc9YVJOJEwbh7tTUAvkC4rAmbd08pMuzkzEynUpv+IaBeHizMkatqWEMo5D2Gq4trZRJ7aSFaApUQtKdAfdeD173+EmV2T4cYGEneKSCli3hFI2S1lKyrV6uD4wRVeZmz0hCypIIYkNwJLecaUWMqRd068goNkBUhQZjmxfIDPyhWsl8omTVTlY1SklpTkJTRipR5lweVIEXlemNIkIIBWHmL0TLzNNSadfEQGtN7y5iikBQlIS0vDoBkT11PMmAogk7L82eviTOASCMbYsLuTrQihILO3WJs1ClTO1kNiFCSWSsU3Sa5VIOmWsUHsxfIkLpibECqXiopnqDoupY8zxaLvuS90WqSnCUpls5AIBObhvdZqj6w6YgZslvTNSVIqagjgRmDEC8pyyhXZ0BBTkHSpqO7hxQjTjEX8ckvMwlE1DgA0TMQCySOIoGGj6xoL5QoJmJY4qKDOMnwngWyyejcILYCuJgnkhwqYskhayqh3iUndoKtV6P0gNtDdigFNvqKgwYBiKnUni7884sS/rKiXKVNc9gqjChSonuHUqKjQhySQ1IqzbDaRctZlCXhLOS45tkSCKmgasQ6vtRVPAw7PXVJtMtCgEoORca/f11ixrjlJkBKUpSlPLpWPnCw2m1IUVylrQpfewkglsnTqBVuEWDsrbbfKCV2ietEmpBUzE1LOoNX4RKfGou7KptrJaV9SMUx8WTEZOAWyOfGAU69ZvbTUFQ3Amg6Opx45cGg/s9b5VolBZmBQUM6DWnppFM7bX7Ps15WhKAlQBGWLeGFLE14MCOUPxpt2JL0GPaLOBmWYzJAUcC0jCrDQKSfM4oGXfeNklpddlWVMWxKQZYJyzP8c4hzNoJlrQMVmBUhJZSVDdSSHIBGYw8eGcL0qfZklQUgpUDwcU6GsU62FSpE+3W3tpeOaSr83Ni1GYJH6asKDXjFgbKS1TimWkF2AUf0j9CeDCtIq+XaDNmIkyEtiXQMM3G8W4M/hH0NsLdvYy0iUAUpDYlOFLPvK5ufukP1JSY1IkplS90YQlOWlBR/KFXG6cQ16u5Pw0g/fdr/JUnJRDEfehhNuC0dpJQdaaF6cWOVcoeRNPITS5oQM61ofqM6fyGgQdApuo+sbzFAnJ+AoDzOeQevCNO0SNE+cTCA1rADkl+9RgRo/T0rGZSt40cc/jr9mPGWyQE05AEsWajAagesYBZikPm1KM4aulSOGsRooYNAQl2GZLF8h73ENl5RsADVt1m6cc+7r1pHsBZuDgjiGOTtxHh5xqxBbdDg8SQRlUneDPTpwg0YwuWNKFwU0bMtnm7PXm2UYVJcFiaB3HXjTOrGO6JdBTdJ8QM3D1r4a0pGCgl6UIDngWGQ0+nCD1BYLVIqCaczUDq2f8AOPLsZ4l20pR9KVD6wXkyE1NctNKZg1z4c/KUJCGo+uT0KqCo66HSD0BYCnXaohkGpyY+B+BbxiNN2dUpOEkMX3cIIIPFLc8ukNyJAyybNhmrLzYvlpHiN2vJ93XoPCn8IKijditJ+zCpQmILMVOkgkgEOGrpkf5V53Fehlq7Je6p6HJ2dvEfSLIt1j7WVh97QnU839fCKx2hsb1qGOFT5gg7qvOkNdMXZI2n2WRa/wA6RhlzjUg0RM0L/pVo+R1zeEKzyFSFqExJQtO7hIYh9enPKHS5797JQE7IUxaipYK5c4bLbdtnt0tpgCwBuLSd9L6pV1ahccoe7DdFTW+30IQMKlgdoXd2AGZ0Jq2mWkF9mbsS3aTgSk91ILFtFdT7oyzJozyry2BmSpmJLzpIrT+s6KTrkzjyj0i1FRZmrlkR1B5U6cozDZGttgTKVgZ8QeVM0VXi9CGII4jxg3steUyXNpUOMaP14feHBWdNYKWW7pM6QUlWJziC9UqypwFGbXyhHvmdOsyyhW6QaKAzGhBhQbPoS67dJtSUzZ4lkI3pYI8CoCuTM2mUevSwKWrt0GWhJACpZS3aJFQ5BYK1BZwwihrh2xXImCaU4h7ydMX60j9TZg0LnqLqura1NoJOJKiP0A4SFBwUvWuVcmypUmFa+79VZ5iAUKm2acCkpfCRniBVmmYCHSeGIjMiJV47CyJqZZSUKOJwtWgzKGSWCkpzGtOAjO0CkrWkMklcwA+8xGLBgYsSSS5HPJzGBOVJJSlXeIYaZUp5iI8kqVFYZYasOytjkjEEKUrMlQFT5CkD58pypMwSpkjFWWsFWu74hzrAi+b0m4JYBUTnwNCaeGUA7Be80TcS0ukEuCCxLZ14l442zpjDF2PqtjZU5lS1KQhSX3FnEhXL9STwL5QHtmyiG7KelJI7qxRxoQfiP5xNl3oiX2aMRSogZZB6j1eC5vpBQpM3eZWjPmzjXMRSPIvJKUGIl07OKs88AA4S4BCqMOfpCbtFY5OOe8uYmZ2pwLQQpJcg4VoJBGrFJOlDFxIurs5ipgVj7XuEuThI3wQPezbjHK6NgEzitdrLgrxGUDQ8BMoKM1BnqY6eLdolOQheyLZJcxSrTMSUy3KUqIoWO83oH5GL8C0y5YxMkJFCKDwjYqlypbHChIDABgOgit9qL7Uuchi0rEAlPP3iebOIuRbJFovUzLcrmggjoQ3xjls5QzpZcYZhYBtd5PoRwgNLW1tJ+6//AJgvZZwTapmgMtz/AHK/Bh4QHoULrpiPAZVJfPU1LeeUZKE6pHkPrHNatS7ktTXjo4+6iJKAogEA+BS3/jCDi72gUywXegp4h2y8efMHIcippmQCTkaMcQd6fbRys0oKVV8TV0B1S/HM1joiUqjkdKsEsWA1dhCD2bomhquxIHiMwaEO7BhTzj01TEndOWYGbUArmU6fJo85Yl8lYTVqhstGqKRCUTiSnN3Dk5CrdWwFnyggJZIzINSNCVDwemteFcgI7qmGpAPPnTT041JygfaGCksGJLMDTvAfEDJtY9IUopUoNnx6vo4qBrX4EwTlLz10KW/vVej+HzjZKwX1NGBJDDFVvEs2rRDM50F3YgmjPoT4ZBusSJDqHAAgDM5h3NR+r4xhSatfQE8CTlUtTIV56x2UTXeqTShBanXVq00zaIRSRjZt0pSzalnrqK8AesdAXWoBsSMyzA4nxU8PrBMdZagzFRdPHPxbrTwgDtpdQMszhwaYGbEk+8efy6QYSg48NBqS5yZxpU0FeAbnG1unpA3kuFJZs+9Qv5xjFNzE1UhVSnzKePl9dIjXdec2zLPZqID1BqnOhbhzEG76sQTaJ0hJLyVAoV+ytIWlJ4sC3g+phdtEoHARTE+FvdOo5oPCMhx9uHbSUuk78tXH3c+MH7Zdsm0JxFKVkiikllHVgpNaxT0meFEhQqNRkWLZRLkWqbZ1Hspik8gd3yNPSCDr6LNu7YnE5s9oKCPcmJccmIqD5wI2z2YtQkqC5ImqHdUggkPxdi3hAq4faJOs80KmoSsEsSl0nMNSozi2bJfsu1SwQhSXGRbWCDR812i7J0vvy1oqxxIUGJfk2kM+x194F4STgwkNmeKQRqHfwi3VMlSklyMj0NQ3MZ9Y1m3QglSVJQeeEPDMHYr2dey5ikUyUOzlhJ3mLDmXIZtSOUd5t4JRgmTJuJc0nGnIoOqajIeHSH2XdEgMrspeIVfAkFxQFwNKRg3NJmLxKlSySXJKQTXXLOJyh2HhyRiD7KZNpA7JQxoGXKhNOBIanWOVosyyoJTLBSEuHArnTrnnyhhs93SpaiUS0IU3eSkA+JauUEJaHzz/AJj5ZxKX41vY652tIVDsrPWUrwEMkBlZ0ThDV8ctYm2PZN1IWtW8Axw6udfODci++xIQoFQNBy9YU9rtvzKSVSZbEKwnFzeobpDR/Hgtivmm9D3Js8tCUpUGSHAVqK6+EL19bZIsk3CGUVMDWhqwL/eUU9em2Vrnh1zSx0TTiIwbQZgTLVXdJBOYZy3SkWwtE2n5LIvC/FzlpmEnAaFGiS7fWBl/0Mo/9V/ApJP+Z442DfkkHVL+LGvmmJN6nHIlL1xD1Bgis0tI/wB5SeIHxb/VEyRaf9+SeBwnoUpI/wDJMDpsz8+VzT8FSz8473QyresKyJR/9KPmkRgDhPUz5AA5Hi4YvnoQ2sdfwYNeNf6wj5xotBUSHZWqhSrmrfziIbLMNQEMeKlP47sTHP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QTEhUUExQWFRUXGSAbGRgYFxoaGBscGxwaGxcbGx0cHyggHx4lHxgYIjEhJSkrLi8uHx8zODMsNygtLiwBCgoKDg0OGhAQGiwkHxwsLCwsLCwsLCwsLCwsLCwsLCwsLCwsLCwsLCwsLCwsLCwsLCwsLCwsLCwsLCwsLCwsLP/AABEIAL4BCgMBIgACEQEDEQH/xAAcAAACAgMBAQAAAAAAAAAAAAAFBgQHAQIDAAj/xABIEAABAgMFBQUGAwQHBwUAAAABAhEAAyEEBRIxQQYiUWFxEzKBkaEHQrHB0fAUI1Ji0uHxFjNygpKiwhUkQ1Njg7J0k6Oz8v/EABgBAAMBAQAAAAAAAAAAAAAAAAECAwAE/8QAIxEAAgICAgICAwEAAAAAAAAAAAECESExAxJBURNhBCJxQv/aAAwDAQACEQMRAD8AXbLsbNSn8RLCwaKCnT2efJyRk3wEWlKXiSk8QDFK3jtDhmqCu1YZI7U4ADowFW0izdhLyE+xSiKYXQav3Swz5NHO7KtYsb0kKlpOqaeVR6GJNgVp5QPu+Z3kiuo8P4fCJMpJ6QyEYy2ZdKx0NIgWKaWD15wRTFEAi2+VjlLQMyKfEQvpmjDMkpLrwgHg6j3RzoYaJiYXZFiCLQtVGUxSBXjWMYMKV2cpge6G8qQi2y3KTMCxmFYh5vDVfc/ChhCNeKjWp6CBZi0bJaBMQlaclAEeMdoWNhbUTKMtXul09CajwL+cM8MgHo9GI1WsAOaCCY9MS4gbbkzOzWJWETGJRiDpxe6/LQx0n3qgZEc3jEq1pmB065c+kRlOLeCig6yVjYvaLbBNEmchKJmLCRhAY1ESpm3lpAD0cHJGLCQ7u0Eturntalpn2W2S7MgBpvaIQzuMKwooUXORfgIAouK2mqr2ksap7reDSw4aNn2bAxS75tCrOmbKJK1pdW7wdqNygJIvG9ZhIWFjJikpS9eDvlBQXVONmQj8eAtL4p4yWKsMtKeUDrRsvNUGVe53tK146wXYAvbrbNVJWfzQQlWE4wVYhTdAJY9YGbRXnbezUJabRiILFJSRloEhx1j1j2fVIlTwu8FTQpDBTKaTRbrAHyrQQqKuRPvX/N/wzP34Tp9jp7JtxXPa5rrnzjMTV0KmzAcTOEsxyBrkHgdbrnMu32cGVLSArERixAgggYlOUuDkM3aBdvuqzygSL8W5qQJM5yTxwr1OrQD2dKlWuzkz5qx2qe89WPNZ+EHr5s1nvafNxXhN5JSP8oPzjpc1lnGdYEKQhKVnFLLOogByVMSfQQO27Xit9oP7QHklI+Ud9m1S02yy4iqYnIgElisKDBqhixYRUXwOV+G1SZ1oWrs+zKU4SGClrCE4AdQHB8gIl7DC1JnpmWiWgJCSQUUmLelSDpTMQt7ZXaRNWZAnkFRSRgmFACQlLpdLkKYnFBHZqwJlJebMnVTQPNITqd1KaOYFA/yWZaNqRLJxSlBFN8zEnMPkS9IFf05sxOMFdSwJNFHXIv46tFd7R3auapX4RE+e6UuAmaezA1bCMyDVUYsuylswywLFMdIcqZVXDtTJVctIDu8Gik1kd719psvs5iJcpUxRSoJKVAYVAFiQWZixoXiprvt86bNSFrK0y3Wy1KCUlmxbooXYO0HLBsjaFTD+Isk9MsVITKXVzyHB6wZk7OSZaFYRNkY9V4gQ2QJcEF/DKM34GpIR7+vFaly3JHZ1G+F1cbwYBnYZ8I6i321VRNmsa/1yRn4wLtS1rmLNVkPUgE4RqWp4xDaCkEaZ12otSpJE1EorSUqMx8IKX/SCxIGudIs/YG4jZJa5QnCdiViDIUkClc84rO02aUErIClYwSMRyKquAkAONAPKGC5tsVyylZpuMUDuBiwObCJ9sYM0WzZk9moKNGqa6axFvbbq7bOd60oUcsMt5ih/gBA8TFcW/aQ2qgm0CVKUhxhZIcq3TkBWsK+0WzMwS/xKUpMtQxbpBcHJYA0+EFMFFm2324WZAaRZ5sw8VES0/wCo+kQZHtgt09TS5NmlJ4qEyYfRSfhFMJEFbut+GGba0PGEXs+gLq2vnkAzJktXLAw9C/rBiy3slSyrIq506PFEWC9VOCF+EMV3bSkZxJcjWxnwp6LQvObigDaLOVFhEGybSpI3oJ2S95JI3mfjDKaZJ8ckMdwSMDEeMMapgGZpC7Zb0lYSAsBTUcFuWUQTtHKbsp25UDEQSgkZVLD7ygy5FEEeNsaJ14y05qEcpjTgWLAgjzDPAqyWuSV1wFjygkmYArClsLer5dImuRy2O4UVjtBsvbHQQVzUpbHhcdolzjJGisJGlawwbH2icOzkrQsKQokqI3TmM+NHI5wzzrUXCkKBQacUnodC/GM2O8UzVAJSSU5lmY5F+Ea4tjOUqOlskJIVLmAKQsMQciDmITLdcVmTNIVZ5yylmUiVPUk0oxQMORyh/tkjEnmIjSbQyS4Jwh2GfMRXWGS2KctMoIEsWa04QXA/Dz889U84wizSXf8ACT3/APTzfmIZE7QSTqr/AC/vRv8A7cl/tf5fmqNgUXJqJZQtH4S0MsModhMYitDyqYDWrZyxJTS7Vmj0sy20+kPSr/lDP1VLH+uOEzaaRqpHjNlfvQcGsqVVjs+Ij8OqWHYIBXLI17oVq5g9cVySQAuYXqWCpq6NlmogM2QhpnX3YHJUmyknMlUsk9WSYHz9obqS5KbCNTug/CXEfjd3ZH4pdrsp69th7fabXaFyrKopM1WElUtIKSXSRiUHdLGkL142KfZbT2SguXOlkNVlDUFKkHKtCDH1FdE+VaB2srBhG66QoCgBDOBoRkI+c/atPUq9bViL4VhI5JSlIAi6LohTb2tyaLtFpRw/NmV/zRwF82o0E+0n/ur/AHoDNHoI1FveykKnfiVTlzJiUmVhClEl0FS23iaEkRZMqepIKcR7x1YBy5DDSvWK49iKD+HtCj3e1SBSrhLr+KIsUDWMTezsqe4DjVx6h+Op84pH2uW9f48oStQSmUgFIUQKuo0Bb3ouQqzMUN7TJmK87QeGAeUtAMAMRZSTVn4H6RiPR6COWntTs/Is0ntVTZnZ4glglJVXIu4ERLpuCTOAVI/EziQxSqSpAZsypsJyAoqHq9LaiWhBWtCd6ilMQCxOuunjBH+mVlShu1x/2QW9WHrE1FUK5MX7DshZ7NMRis2AqBqqYFKZQKVUcjJXkYk35Z7DIQhKrQmSEhkoJSqmbJSkuKnhCj7StppNsEpMvdUhRL4nWoEMQycgWTxyhdsOz85bFMnAD70wMeoSK+bQ1GDV93BY7S0yxlSUh0qUxZSxUnCeShkwhdtuyFoQMScK0nUFj5H5GLC2XurBKXKVNClYsb0o4AZhkN3IwTtV3NLwkgkVhbyMpFNfgrRLqZcwf3S0YVb5gzd+dIuKxSioBKW84iW5GFZStIcFi4BFCx+EGkwrkZVf+1pvGOtnvuYCHLtFzXZdNmmjes8k9ZafpByy7F2CYGNjkF8zgAPmKwOiY3zNFX3Df+IgE0IryOhrDrZr2ShSQ4WFCqSMwM6ZHPKBPtC9nwsgFqsKCJSR+bLBJw/9RL1wtQjRgeMLl2TjaEYQSmajflF23mqk8jlEnGmWjJTQR2hsM+TbT+GKjZ5iBMQnNKXcKSH4KT5EQx3aLwRJmKmAMBuYAWmAgCtDxyLGnCOex99fiQJSkntEA4WFQRmOWQhzuC3TJhYpwAe8oMqjZjxGcTa/bQJWlRz2Zl4JAkrUpRKyoYiMTau1OPpDdZUjC6QwMAmxTMRQXFHFCRU0BFfPjB6RNSQMJDaRfhXshynWBdtUEKfQx2vK24AwoSWfQQDtRnJOJOGaklub+OmUHll6Bxx9iFtH7NkTJ8ybZpaCFnGUUBBPeA5PUNxiub7l9nOCcGEpThUnDkQT9+EfQ0q0zVJUeyKFgONAW06wobY7MotSfxKUlE4MJgIG+HYH+0KevCJqVvI0o0ir7FNf3cuUd1z291XgmGaz7NlKWwnnSNpmz5/Sryh6ZO0KarQGyV5QGvS0gpUADkdDDtaLjIzSryMA7wuahZ/JX0grBkXb7OkNYUc1K+Q+UfO+3lpx3lbFBj+cof4Th+UfSeyEvDY5A5P5qj5dvi0Bc+0KZyuapQL5ArUTTV3EURkQ0zf2UnqPoY2E8f8ALR/m/ejCpoYMkPq9X+kYE39lPkfrBGLy9kskC70qCQMcxZYPxCdSdEQ3TBAHYGXgu6zBgMUvHTLfJPwMG1KHEnwjEnsxMMfO219ox220q4zD6U+UfQVqnAJJrQH0EfO19qkmdMVJUpSSolyGckvSr8Yw0dkEqyp8ax17ZP8Ay0/4lfWOUoB95wOQc+TiDEu9bMAAbEgkCp7VYfnGHI9lu0qFAqvCN7bdBQkkJNK+EM2xdrCkYTmIOXjYUkF1ywNQVh+jRJyaZgP7ORLXLWggdohTu1SlQpXkQoeMWGuwmbZ1IcjBhUGzIAYg8eMVHsxNNkvBMtZ3Srs1HRld1XnhPnFx2u/5FiTjmKGVEn3uAAzJ6RQm9guxWTsFA9mQk0L6vw5u0Ek2xSGKBiTqGJI5fzhUtNvtlsSlLGzSgXBUHmmuiTVjxUfAwzSpmRAYkMa66inN4SWxl6DZs0tW+gAU4MRoQddfukDdprtCUy1ZOo8zvVI8CD5xHu+0zUzUBNSSzPStKmGW8JKZ2FMwlQRVOFwMgC9Ti1OmfjGckgqN6ANxy8JcFxzy9Ic7vVlA2x3UEAlKaaFJJPiNIIWKaAWd4aMkxZJp5DaRTiIp/a/2dWqTaTPu9AXKUcRlYkpUgvUJxEAprQPTLJouGUaRssUgtJhjJxdopDY2Wfxc1alKQtSFOgUUJiAMSaijtD7ItWKT2gqaFYOeGhV8I02n2WSZybbIPZzklKlsHTMAocQzcjdxDxeOwCLPOAY4JyXRw/aR1D5aiOblg0dC5FIUrx22CEoTLWEusJJwkgYgSlZqAKhQqQKHg4ZvZtfgtMiYlagqZLmKfjnRXB2gHZPZ/LWmZKnLlmWCoS1YXWEnEwD91iS+bmGGz3DKsgMxExSlqSApSi5XhNH4lqPwiipK0GbUrQUTNK50yWSycOJL888+YPnG06asEICKDMhvNo1t92qmATZZKV5gjNmAYwpyLFbpq5koTxLqwVhJp5xOTawIkmOFonEJJLDxB5eTtEewzUTVTBiGFJD+Len1hduzZa04mnzyQKMkGoej8oL2S5xJK5cxpiJrhT+8FBiFdR8I0N20aWqQYFjlHUR78DL0+Bj5r2x2eXYbVMkqnTAgnFKViVvSzVOZzD4TzEL34uYBS0TP8av3o6SPU+s13VLOnoYC3jsoFPgLdY+YxfFo/wCfO/8AdX9Y7SL8tTgC1Tx/3lj/AFRmrNReO1dxzrPZpk8W+dKYBSZaVFk4U7yUh2L5mKXuK5UzwpcyaZSasQjFiVShyYVzMcRfVpmBQmT50xISaLmLUmtMiWiZdVsQmQEnE7kuOZ/hCu0sDJE1GxIUHFpTydB/ejKthVaWiWf7qoGC8lJO6ot1MTZN9kGu9yJ+BhbkGi7rtkIRIlIQuiJaUhiG3UgeMYUCCAqa3LBXzEUnfFtlzpQAOFTggEah6OOL5wOsl7FE8zCjkEhR3aAOl+Qhk3QjgXzfcg/hprKJJlqAdJFSkgVfnHzvKu9alTEhiZSVKXUMyCAog61aHVV9yyhREw0SThxKBcBwCOrQn2Wbhkzi+8vCjOrPjX1yEGLbClRm7bknz0kykYwCx3kirPqRpE3+htt/5H/ySv3oP7JTES7OkYgFKJUajUsH8AIM/jv+ojzT9YnLkadUMVpd81YUyFlL8NYJizzSf62Z5wCQsggjSLC2cEpeEtiqMizakt1hp2jCjfF2TJQStWIuWc5vp98oedjLql2iWm0F1zslqWoqII4PkIm7Xqkz7JMQgjGKgc01HwbxgR7H7xCZ0yQs94OkcxQ+OXmYMXaFkP6bnmTFupWFHAZnWscL7TgMspNQGUOBTR/nHbanaFFlSHU6z3ZaWxr6DQftQt3XddptCharUtUlNTLkjMhQNV4shzIc8NYz0IhkVMdlg5Vbi0S5tqKcBqUKLcwRSh86dIiXQh0FKtDw8HHLWO65WAMRilvVsxz6aHrEZx7IrGXVjFYbSpDLBdB1zHQ8D1gylCZjEUUKwsXXhAJQosaKQag8Mtef1g3ZyzFOWjadeMThJorJKSDVnNIkRBkzgd4FuPyMS0KcR1xlZztUc1ycSFI4uPPI+sI2ztuFvkzrLNATOkEFxSoKkkjhVKgesPozPOKntVkm2G+pk5JT2E6qg7ECb3jz3wT4mNNYNEcrhshqlbqILgvQp+6eEFJ9gGHup47zkfwgbcE0pnFJUC4bPUcjygjfisaFS0nfajZ0qwiHGl1Kybsyu39nKUpRG6NCDpyj124EpSQRvV6vAayJSXSpQIWA6VDeByUDqK041iPddvDmzrOGZKUyTy0LcCPUGFc6ab0FRtYDM+8CJme4+Ehx3iS2fRo6yp34iVnmSAWao7pbSBxuxS5uJS6cHcEBmLZcHHGDFllYAUJDhqHnWnLL1gqVv6A0qEP2n7Ni3WBSgPz7MCtHEgD8xHiA/UefzkTH2FbMMqVNUtiCDTN3DN4ktCHdezN3IKQbNZytWWNOOnFlOM+XHwtGVLInnB88RmLn2x9myJstS7KiWick0QgYUzBqkB2ChmKctXFUXrclos5afImyq+/LUkeBIY+Bh0ayPZ+7MPBI9VARsjHhG6cPEAxMuNMrHgniYUKbEJZSFMKhip2rXLSDskoQgJTJmFIfCSMw7gmgqzcIzNYpEcSoeH8Y1J4KPkRDFapaT/wpg8IidjL1RMHgYFmsE9qeL/fSMLnPBbsZOuMdUmPGVJORHlGsIJ7WhjaYGQkcXPqw+EFbPdKZ79lMlJKQ5ExWEnkmjk09YzJunEETSuUZYISRi3qODutk4PV4NgIlkvHCwOUSv9oy+J8o7TrrlkOgo6RD/Afs+v8AGEdDHK/bIJU5QT3FMtH9lVQPCo8I42S0rBASop6UideEztbPLX70vdP9kklPkrF/iECEqYuNIfaFGqz3LaFB+0XAifIXZbQlypJBBChQs9SOdDDZdF/yiEKXMwKSKh2B6xE20tEu0SxMQpJUg6EF0Kz8i3rE4yd0zMddnLikzP8AeGWqYcytWMv+p21f0hoI3/zGYZfU8TCb7L7/AAuUmWrvJ3TzA7p9W8IM7W3+JY7OWUrnmmFwcD+8oDowTmTDE2Sb0vSWmcEhQxlBVh1KU5luFT5R2mzwn3kkHQ6g/WFa4dnFqUZsxRM1TkqOdePwbIZQ4bPzQmThwpC5ZKS4D07tekCsjXgjSlGi5bvoGoeIrTpDJdNs7ROJBAOodmIzBGfhpAvtCsso55co8EFJ7WX3hSYn9Ta/2h6+UTnDyh4TrAzybQX3mfWkSps0y1A5pavFmceMD7LakTkJUnMio184nyQ8vCS5T5tp5QkGPNWTkzg2JxhZ30aKt2/2isQmlUzAthhScL93m1ak5Rr7TLZaJEj8lRwE1S5AD1P1YxRl4zVqONRJxZE18P4R0KXYk4F5bL32LXL7aUoJKDhUACWA7pIzyasMglWhc+XNGEhqkKAHXnzEfOeze0U6xTe1kqb9SdFDgYte7PbBZSl51nUhWuBwD5UiEuF9rRRSxRa6rElRClKOLUpMCL82fSqYZ4OAhLYsn+sV9bvbVLAKbLZ2OhWYXE7f2u0TkLmzFdmmYnElJZAGIVPEMDSHlHGUaN3guW8b3lWSzpmziSAWxHMq+3PQRXN++0OfMWUoWiVKC2MxJdZTpgSodO8Ks0P0+3y/w7qwqClJbExAIYpJBcABhXoYrrby4SlImzDIROUoYmQJYUOPEqLNShyzJjcSXUp5G3YTaKZOxJmntgkMZyU7igTTEBq2fSO96XULMrEgK7JRfE4KgT7uI71NAMwWzgR7K7DNsyJkxWDBMYpSlwWBIJL8XDBshDjfsl5E1BO4tBIdwUKYkMzFsqOMzE3V4BJUxdnXp2stge7RRHEEYSHL4h7yfOtIhXxfc+zplntAtMzCDLICkhZc1cUBSyg2UQbMrAErCQ7BIALkpyZKQ4b9hFBqS0RdrLWxMuYkS0KSkY8mbdQpsiUYeNAOcUhIlKJv2l22pQXabGmUt/6yUSgKI/UAQ44vDDKuGTNRjs5lzkcEFlJ8Hip7rsE6bMWJ2JOB0qFQaaORuj5N1g9bJEyyol2iQqYkKUU6goUA43veSoO3QgktFbJtDWq5Zf6CCNPv4xGtFwSv0+PCNrj26TMaXbEchOQGUDxUNfukM9qsTIC5ahMlmoUmvn6QDCTP2alEPvDyOnSIU7ZSWcn8h96Q5zEEZ5fZiPgI6+kA1lbWnYFbnAtOBX6gXHSnrpHOy7BzR3yjVmdzxcsPnFmGSSAWYefOOExy1PMeQ+BjWGxGOxzcPONf6KHl5qh0MoEv55lz1Z/lG/4VP7PmfrCjWIM3Y+eXCQgA0O8wLVFG5RpN2DWc5gA5AxYa1cDTLvZ/xjMuQcyzPXlxgKTCVqrYJVfzPThEVWwlo93CRxdot+zWEAuRXjp4BonS5IGZo/DX65we7AUzZdgbZiBSpCaiuMgg8mEWHs5sqmSAVbyqEk1JL1LnV3rDSJYGnzP3lHSRL4VPlnw9YPawUes1mADMw8YjTcCJ6AzdsMJ/tJog+OUE0cKPmfpChtOuYZ+EJJwgFJHgfQiBZqD/AGJSTyiRLR7wBB1jWxW1E6WmYDXJfJQz88/GCFnYjlpziogHE3sJ1CyFhwDoffA5a+MM9jnUxioGfTWKt2lFsNo7USFLQDupQQopQBwBc8+Zh82fvYLl0QpEwAOlQIcHPdIDcxHK1UrLptxpnbaq40z0FJ7qhprw9fjHzbet0TJVoXKLhj1FTQ/P+UfVMialQKBunQHJ/wBk/KKv9qlxgp/FJdJSCmYzuBq7fdTFLp2vIPFFFrDHJjGoEPuxewiraTOtBVJkFwnCBjUoULJIJCQxct0jrtHsRNu5ImoPbSipjNAwqQDkFCuF2Ixc/CKuVC7Fy49mZk9aUlkAlq8dR1bTPpFr2f2aWbs14QszEJcKxneOF3CQnD3gQ1YgbMXNOWtHZS0Y0pSTMU+BBNTLSGdwDnqanKGTaTaS02NDzLPhDgBaDiSvXCS245LOY5Oac3JJDpArZK+kpmKlTcUsyt11ABJxBJl5kkKwkecHNopEu1AS5hWhSDuTJYCixBBBBcFwTmKaQi3YBOCpqkoKpu8Q2buwxGrfSHq7b2kolhHZrnMG7VSiCrjkHbgTpnCdqwnRXq0a3bdqLGmWTNUtKUtLSoDEDxOopp9IBbXbcyUzEyCpys4VsR+WnXEdFFywrxOkPNmumRM/MUFTAs4t9ROFmBTp6iA1n2ekWa8lWkMlIDg/p7QMoE6odmOYKlVaDBJZkLKT0itZdqYLIUwS4dCwCySQCsk0pVupYx2RtEpclVnmMtklQdRdQNcG9wzCqF+Ai29qNlrLeKN8YVZCZLYTEnSrbwyLFxlCJs/sEmw2kpntOc4pU5jQAEKSoOcJFC+risWVJWJd4BWyE22iYlapSzZlZ4txHICoV9tBLb2XNTJWCgpRukimEpSpwQz1SW1eo0h5tNvs5s6rPOUkBSWHZ98EAbxI3UkKq76RCuq41WuQlM9Y/LJDJOJSkHuuouKpOgOecUi2xGlZT9htmIUpxaGDZnaCfZZn5ZxSyd5Cu6ePQ84lbT7ESrCrHKUvswpl9opwAr+rUGA4FJ5tWBSJgHd82qenD7rG0Blsy5CLRL7WQ41Ugs6SWJp98oHTEgfxz+84Tdn70mWaaJiAz94EHeHCrVr1r52VaUJnyxaJWR7w9C/z84bYgCTLFa5Nk76s/rHGfLZ1MC+eY06fDQRLmSW1o1fl9PGPFFKuevlkOkKEEqlvrUCo+ojkx4q8x9YJTga0BPWmfLSNTLT+h+dawDEWzyX5v8308q/ziagNUgPo46fw6xxkkJYADoTnw4niefON1ElwKcTT+WekRTKEgzH5ZcNNI6Yz166DIfCI6Rllox6cvtqxlPPRugHEgwbCd5XAUz5/bxL7Zg1SafyzziF2xB5afQjw/lG6FZ/WDZiaJnE1gLtQndxZOGNcsiPnBFSiSNTEO+bP2kpQ4bwyILOfhBsAKuCzKAxIUySWYvUjXoBD5ZLMlaUgNx9Kwm2JYwJ3w6d1tABk30g5cc4zVFImTAJfeScICnoRlQBstXFYKlbHUUlYbnWaWCwS6umXMjnEabICnNQdC2WVKxiZd6VrExNFppQ4Qf7Td5ueUTJS1BLL10NR5h4ZoWzld86uFYS5yVzPm0ctrxLRKV2gdM0YVDmaH0MYtAaumvDx4QH2ukLtVnMtCt9IcDVQzpz5ROTqLQyVsmf0qs1mAlpSVNulmo1Kk5wv7f3zJnWYmSvCFP2iWA7ocYh1ArrSEQWhYB7RBCnwqDDMB3clg7esMtwhIlqmEIVMUElIUkKwJBrnQ+8cQGgDiEi5vDGlGK0abG7RTQPyJRUktiVhKqgAJCCrClSAyqu7NrDLtVb0WqyzJK5stJUAy/0KBCg4STw1aOVqtky8kiUiT2ZlE4mO6cxQerQBs2zS0zQi0YklQ3UgYQ3hw4R0UtkP2sAy7PLs6GC5k4uWOHAkPozktyPGC1337ZloH5glrDBSVlmbNgc66wTvGwSZRwqmpSgZAOVq8Gdsy5GkHtgJlnEpSEpwrxMpRFS3dFa4RUdXiHJCL2WjNoE7HbRdsZhQFKlJUQnnkMRrk6SPLjDheMyYJQmIQJik0KaAKS1UnPLlryiWm70Ak4EV95CUhXmBHJQOUtVBiGBXvEileoPnE6r+DPIp3PtNKWsmRiGqkk1ThLFKtARTqAxqIKXzLlWlCBNK8ALnArC7uln7zVejacIHWW65dml4ZkyXKWQ5ch1El1FnrUx0kXpZ5QSApUxQ4AB9dXifdp4GpUeGx9kMta5KZiJqUq7MrnTlpcAkBSSsgp5c+McNjr2UJSVukBdQrE4wkslL/wBrF5tGydsEiYEoEtAyxKU56aMc4xeNrkzB2ctUsFhiIKcCAatwxF3Dax1cc245IyhnBPvyZjBACVaGoqPJ6M+kVtb7wIKkpmSytJYy0rBKm4MOEP12fhUJbHJoAAXSVEftHUmCC7RZkIxCbJSkVURhfgyUhy7luJMN2sHWiqf9oqMsGlKU0O7kONSKU+MPfs7vkhfYqIKV5CjBWZHl6wp7b3gZqjMUjs048KeKk0bEXYq3atQZVasrZ6zzAEzC0tIIIKqZZNx+EOmI0WNelkwLZt0uRyB5jgYhmU2ef21aNoWEMFsHaSUrSQSwU45s8BZnoD9+POCxUR5srItl8dCOrxw7UcU+SYlApOrjKnq38I3GPl6/vQA0AkS6Z15mp5Vdn5R2pU5K+OmQ+MYcg6uRTQdcqBxmxjcgngac36ClB/PKIFKN5SSf2TwavTPj1johOTgDpn04RxSrIGp6+Tc9Y6Sq8NACX9YwTKpdAx8hT6vGW0yYVduGYH3pG4GXqzc6V1/jGUhm0bLifLn6kwQGwQ2pHKjCNZcvwLN4cOn1jqU9XHGjfKrCOyS7/Mfb+B4wyQBDnpmInKSHAfEODk8/CLDuSWoAApdZDqIFKg66jIDi0B76sKZiQpNFpL0ZyNQR98Ig2W/kS1qFd52AGEcWo1GgxjTM5WqG9NoCS1d7IkUJerHjXI6c43XJWclE1yFGPBTe7lWKtv2/D2uIBSQHAwqL0Z3FOMTLFtIvdRMmLIehU5Z249c4fsmCmWJa0qAG+KgYgFBsWpbn9tESz7yjhcO1OYyIHH6eYmbbE4QlwS5BfNgdOUT7K6Q4ORBBPKEkNEGbS3QmaKJbtDhU6SA5yLdfieUCLDKOEylJGNLOTljFFNUEh61GvhDZfs9RRUsxCgXpQg/KBV525EkmZ78xVAA5BJqKcy5P0gQYZhK7rUZKQkd4d4pZL/tKfSsYvGxCcX3sQLvVNRQOHcgtmanQRg2OcpIXglzHPccpWOijQnqIPXSlCpe73khlJZqjd3hm9GfWrUiqRNiZPsCUOpWENm7eXE5aQq269OxmKUFKQUpScGApKkk0NQM61FKHjFxzLC5Cksk9BSlB06EUyhX25upBkIXMdbzEoWp2wBVAwFGKiEup2CjCSjYykCNmtsQsky1Y/wBk8Nc8iDDhd94onAsGOvEHgeB84p69tn1S1ImSiJfZkpUXYYTx8WiYjaHslJ7QLSr9SCRi9PiPGOeUXHRVMsm/rsE5OGYlw7j6jgYQLRd1pQvAmss/8QAApHBWfnBi7fabISlpiyoDiCFjlqDDTc98ybUoKs5BA75Uk5NUAsATlE3GxraFG/tk7Phs89cpRShYCkoGLFjZJVMcgkCpcVEGJWz9l7Q/7vLKgABiBWCwamIlqNlDRNCAcCiGUCwo5qxA8xC8i2hBKZhCDLUWKnZnGEgs2Tax0R9E5MqzbG7pCLatIVJs6WQUowqSkboqAkhIcuYI7PpkolqUJvaEJO5Z0TCpVUu6sgmupbOPe0ASF2xExSlKC5YZUnCtO4VA+Lxrcv4bs1MmbNUkEtMAlysxVRJGXj0hnsfwRr/t6/wq5igP62V2dE4QPzAQlhkGFSKnkz6XbaVzMJmLUs89OgyHU1gZtNMmfh3UXEyYFPXQMMKT3U8OVdYMbJ3aqYhJ7qOOqj+z9YdaIyLm2WUVWNNa4SPjA4g8PP75we2dsgTZ5YTwgJ2TEimfEGv3o8O9E0arQ2fppr4RCXNDmuv6VfvRLy5sDTM16828407YcfWFGAclbs2QrxGZb5+UZQhvez1oR15fwjQMXY8mZi2bMRzfo3Ax0fq4Hm468zWIFDdJFAHoXahfPnoxPnHRU5sQceDZsM8utWjgWaurUJAGb145APrSNEqetMuJbnXgK+MYxK/EFjTLQuz05ZMfXKNET2cEHV66cmZgDrmYhpmuTTnR9fDXypGiSeFBkeLBn9T1cRrAEJdtYM4NTVm4+beHi0SE21hWjUd6OGHNtfWAi5grnXzPF8xoI07Vqso9BWuXk3lDJgDqp6WOeWrDPkObQFvOXL7PGQxCmS1HbDiFOMcF2yrAZDg4ByLnJs6cYHWvacWabLFoQVWcuykgkoPvJUNQQRzcQ8XboVoh7QzQhQGMg73eqC9OmgiHYZpLzFKdKRoA4cHIHVvlG+06Jc9YVJOJEwbh7tTUAvkC4rAmbd08pMuzkzEynUpv+IaBeHizMkatqWEMo5D2Gq4trZRJ7aSFaApUQtKdAfdeD173+EmV2T4cYGEneKSCli3hFI2S1lKyrV6uD4wRVeZmz0hCypIIYkNwJLecaUWMqRd068goNkBUhQZjmxfIDPyhWsl8omTVTlY1SklpTkJTRipR5lweVIEXlemNIkIIBWHmL0TLzNNSadfEQGtN7y5iikBQlIS0vDoBkT11PMmAogk7L82eviTOASCMbYsLuTrQihILO3WJs1ClTO1kNiFCSWSsU3Sa5VIOmWsUHsxfIkLpibECqXiopnqDoupY8zxaLvuS90WqSnCUpls5AIBObhvdZqj6w6YgZslvTNSVIqagjgRmDEC8pyyhXZ0BBTkHSpqO7hxQjTjEX8ckvMwlE1DgA0TMQCySOIoGGj6xoL5QoJmJY4qKDOMnwngWyyejcILYCuJgnkhwqYskhayqh3iUndoKtV6P0gNtDdigFNvqKgwYBiKnUni7884sS/rKiXKVNc9gqjChSonuHUqKjQhySQ1IqzbDaRctZlCXhLOS45tkSCKmgasQ6vtRVPAw7PXVJtMtCgEoORca/f11ixrjlJkBKUpSlPLpWPnCw2m1IUVylrQpfewkglsnTqBVuEWDsrbbfKCV2ietEmpBUzE1LOoNX4RKfGou7KptrJaV9SMUx8WTEZOAWyOfGAU69ZvbTUFQ3Amg6Opx45cGg/s9b5VolBZmBQUM6DWnppFM7bX7Ps15WhKAlQBGWLeGFLE14MCOUPxpt2JL0GPaLOBmWYzJAUcC0jCrDQKSfM4oGXfeNklpddlWVMWxKQZYJyzP8c4hzNoJlrQMVmBUhJZSVDdSSHIBGYw8eGcL0qfZklQUgpUDwcU6GsU62FSpE+3W3tpeOaSr83Ni1GYJH6asKDXjFgbKS1TimWkF2AUf0j9CeDCtIq+XaDNmIkyEtiXQMM3G8W4M/hH0NsLdvYy0iUAUpDYlOFLPvK5ufukP1JSY1IkplS90YQlOWlBR/KFXG6cQ16u5Pw0g/fdr/JUnJRDEfehhNuC0dpJQdaaF6cWOVcoeRNPITS5oQM61ofqM6fyGgQdApuo+sbzFAnJ+AoDzOeQevCNO0SNE+cTCA1rADkl+9RgRo/T0rGZSt40cc/jr9mPGWyQE05AEsWajAagesYBZikPm1KM4aulSOGsRooYNAQl2GZLF8h73ENl5RsADVt1m6cc+7r1pHsBZuDgjiGOTtxHh5xqxBbdDg8SQRlUneDPTpwg0YwuWNKFwU0bMtnm7PXm2UYVJcFiaB3HXjTOrGO6JdBTdJ8QM3D1r4a0pGCgl6UIDngWGQ0+nCD1BYLVIqCaczUDq2f8AOPLsZ4l20pR9KVD6wXkyE1NctNKZg1z4c/KUJCGo+uT0KqCo66HSD0BYCnXaohkGpyY+B+BbxiNN2dUpOEkMX3cIIIPFLc8ukNyJAyybNhmrLzYvlpHiN2vJ93XoPCn8IKijditJ+zCpQmILMVOkgkgEOGrpkf5V53Fehlq7Je6p6HJ2dvEfSLIt1j7WVh97QnU839fCKx2hsb1qGOFT5gg7qvOkNdMXZI2n2WRa/wA6RhlzjUg0RM0L/pVo+R1zeEKzyFSFqExJQtO7hIYh9enPKHS5797JQE7IUxaipYK5c4bLbdtnt0tpgCwBuLSd9L6pV1ahccoe7DdFTW+30IQMKlgdoXd2AGZ0Jq2mWkF9mbsS3aTgSk91ILFtFdT7oyzJozyry2BmSpmJLzpIrT+s6KTrkzjyj0i1FRZmrlkR1B5U6cozDZGttgTKVgZ8QeVM0VXi9CGII4jxg3steUyXNpUOMaP14feHBWdNYKWW7pM6QUlWJziC9UqypwFGbXyhHvmdOsyyhW6QaKAzGhBhQbPoS67dJtSUzZ4lkI3pYI8CoCuTM2mUevSwKWrt0GWhJACpZS3aJFQ5BYK1BZwwihrh2xXImCaU4h7ydMX60j9TZg0LnqLqura1NoJOJKiP0A4SFBwUvWuVcmypUmFa+79VZ5iAUKm2acCkpfCRniBVmmYCHSeGIjMiJV47CyJqZZSUKOJwtWgzKGSWCkpzGtOAjO0CkrWkMklcwA+8xGLBgYsSSS5HPJzGBOVJJSlXeIYaZUp5iI8kqVFYZYasOytjkjEEKUrMlQFT5CkD58pypMwSpkjFWWsFWu74hzrAi+b0m4JYBUTnwNCaeGUA7Be80TcS0ukEuCCxLZ14l442zpjDF2PqtjZU5lS1KQhSX3FnEhXL9STwL5QHtmyiG7KelJI7qxRxoQfiP5xNl3oiX2aMRSogZZB6j1eC5vpBQpM3eZWjPmzjXMRSPIvJKUGIl07OKs88AA4S4BCqMOfpCbtFY5OOe8uYmZ2pwLQQpJcg4VoJBGrFJOlDFxIurs5ipgVj7XuEuThI3wQPezbjHK6NgEzitdrLgrxGUDQ8BMoKM1BnqY6eLdolOQheyLZJcxSrTMSUy3KUqIoWO83oH5GL8C0y5YxMkJFCKDwjYqlypbHChIDABgOgit9qL7Uuchi0rEAlPP3iebOIuRbJFovUzLcrmggjoQ3xjls5QzpZcYZhYBtd5PoRwgNLW1tJ+6//AJgvZZwTapmgMtz/AHK/Bh4QHoULrpiPAZVJfPU1LeeUZKE6pHkPrHNatS7ktTXjo4+6iJKAogEA+BS3/jCDi72gUywXegp4h2y8efMHIcippmQCTkaMcQd6fbRys0oKVV8TV0B1S/HM1joiUqjkdKsEsWA1dhCD2bomhquxIHiMwaEO7BhTzj01TEndOWYGbUArmU6fJo85Yl8lYTVqhstGqKRCUTiSnN3Dk5CrdWwFnyggJZIzINSNCVDwemteFcgI7qmGpAPPnTT041JygfaGCksGJLMDTvAfEDJtY9IUopUoNnx6vo4qBrX4EwTlLz10KW/vVej+HzjZKwX1NGBJDDFVvEs2rRDM50F3YgmjPoT4ZBusSJDqHAAgDM5h3NR+r4xhSatfQE8CTlUtTIV56x2UTXeqTShBanXVq00zaIRSRjZt0pSzalnrqK8AesdAXWoBsSMyzA4nxU8PrBMdZagzFRdPHPxbrTwgDtpdQMszhwaYGbEk+8efy6QYSg48NBqS5yZxpU0FeAbnG1unpA3kuFJZs+9Qv5xjFNzE1UhVSnzKePl9dIjXdec2zLPZqID1BqnOhbhzEG76sQTaJ0hJLyVAoV+ytIWlJ4sC3g+phdtEoHARTE+FvdOo5oPCMhx9uHbSUuk78tXH3c+MH7Zdsm0JxFKVkiikllHVgpNaxT0meFEhQqNRkWLZRLkWqbZ1Hspik8gd3yNPSCDr6LNu7YnE5s9oKCPcmJccmIqD5wI2z2YtQkqC5ImqHdUggkPxdi3hAq4faJOs80KmoSsEsSl0nMNSozi2bJfsu1SwQhSXGRbWCDR812i7J0vvy1oqxxIUGJfk2kM+x194F4STgwkNmeKQRqHfwi3VMlSklyMj0NQ3MZ9Y1m3QglSVJQeeEPDMHYr2dey5ikUyUOzlhJ3mLDmXIZtSOUd5t4JRgmTJuJc0nGnIoOqajIeHSH2XdEgMrspeIVfAkFxQFwNKRg3NJmLxKlSySXJKQTXXLOJyh2HhyRiD7KZNpA7JQxoGXKhNOBIanWOVosyyoJTLBSEuHArnTrnnyhhs93SpaiUS0IU3eSkA+JauUEJaHzz/AJj5ZxKX41vY652tIVDsrPWUrwEMkBlZ0ThDV8ctYm2PZN1IWtW8Axw6udfODci++xIQoFQNBy9YU9rtvzKSVSZbEKwnFzeobpDR/Hgtivmm9D3Js8tCUpUGSHAVqK6+EL19bZIsk3CGUVMDWhqwL/eUU9em2Vrnh1zSx0TTiIwbQZgTLVXdJBOYZy3SkWwtE2n5LIvC/FzlpmEnAaFGiS7fWBl/0Mo/9V/ApJP+Z442DfkkHVL+LGvmmJN6nHIlL1xD1Bgis0tI/wB5SeIHxb/VEyRaf9+SeBwnoUpI/wDJMDpsz8+VzT8FSz8473QyresKyJR/9KPmkRgDhPUz5AA5Hi4YvnoQ2sdfwYNeNf6wj5xotBUSHZWqhSrmrfziIbLMNQEMeKlP47sTHP/Z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data:image/jpeg;base64,/9j/4AAQSkZJRgABAQAAAQABAAD/2wCEAAkGBxQTEhUUExQWFRUXGSAbGRgYFxoaGBscGxwaGxcbGx0cHyggHx4lHxgYIjEhJSkrLi8uHx8zODMsNygtLiwBCgoKDg0OGhAQGiwkHxwsLCwsLCwsLCwsLCwsLCwsLCwsLCwsLCwsLCwsLCwsLCwsLCwsLCwsLCwsLCwsLCwsLP/AABEIAL4BCgMBIgACEQEDEQH/xAAcAAACAgMBAQAAAAAAAAAAAAAFBgQHAQIDAAj/xABIEAABAgMFBQUGAwQHBwUAAAABAhEAAyEEBRIxQQYiUWFxEzKBkaEHQrHB0fAUI1Ji0uHxFjNygpKiwhUkQ1Njg7J0k6Oz8v/EABgBAAMBAQAAAAAAAAAAAAAAAAECAwAE/8QAIxEAAgICAgICAwEAAAAAAAAAAAECESExAxJBURNhBCJxQv/aAAwDAQACEQMRAD8AXbLsbNSn8RLCwaKCnT2efJyRk3wEWlKXiSk8QDFK3jtDhmqCu1YZI7U4ADowFW0izdhLyE+xSiKYXQav3Swz5NHO7KtYsb0kKlpOqaeVR6GJNgVp5QPu+Z3kiuo8P4fCJMpJ6QyEYy2ZdKx0NIgWKaWD15wRTFEAi2+VjlLQMyKfEQvpmjDMkpLrwgHg6j3RzoYaJiYXZFiCLQtVGUxSBXjWMYMKV2cpge6G8qQi2y3KTMCxmFYh5vDVfc/ChhCNeKjWp6CBZi0bJaBMQlaclAEeMdoWNhbUTKMtXul09CajwL+cM8MgHo9GI1WsAOaCCY9MS4gbbkzOzWJWETGJRiDpxe6/LQx0n3qgZEc3jEq1pmB065c+kRlOLeCig6yVjYvaLbBNEmchKJmLCRhAY1ESpm3lpAD0cHJGLCQ7u0Eturntalpn2W2S7MgBpvaIQzuMKwooUXORfgIAouK2mqr2ksap7reDSw4aNn2bAxS75tCrOmbKJK1pdW7wdqNygJIvG9ZhIWFjJikpS9eDvlBQXVONmQj8eAtL4p4yWKsMtKeUDrRsvNUGVe53tK146wXYAvbrbNVJWfzQQlWE4wVYhTdAJY9YGbRXnbezUJabRiILFJSRloEhx1j1j2fVIlTwu8FTQpDBTKaTRbrAHyrQQqKuRPvX/N/wzP34Tp9jp7JtxXPa5rrnzjMTV0KmzAcTOEsxyBrkHgdbrnMu32cGVLSArERixAgggYlOUuDkM3aBdvuqzygSL8W5qQJM5yTxwr1OrQD2dKlWuzkz5qx2qe89WPNZ+EHr5s1nvafNxXhN5JSP8oPzjpc1lnGdYEKQhKVnFLLOogByVMSfQQO27Xit9oP7QHklI+Ud9m1S02yy4iqYnIgElisKDBqhixYRUXwOV+G1SZ1oWrs+zKU4SGClrCE4AdQHB8gIl7DC1JnpmWiWgJCSQUUmLelSDpTMQt7ZXaRNWZAnkFRSRgmFACQlLpdLkKYnFBHZqwJlJebMnVTQPNITqd1KaOYFA/yWZaNqRLJxSlBFN8zEnMPkS9IFf05sxOMFdSwJNFHXIv46tFd7R3auapX4RE+e6UuAmaezA1bCMyDVUYsuylswywLFMdIcqZVXDtTJVctIDu8Gik1kd719psvs5iJcpUxRSoJKVAYVAFiQWZixoXiprvt86bNSFrK0y3Wy1KCUlmxbooXYO0HLBsjaFTD+Isk9MsVITKXVzyHB6wZk7OSZaFYRNkY9V4gQ2QJcEF/DKM34GpIR7+vFaly3JHZ1G+F1cbwYBnYZ8I6i321VRNmsa/1yRn4wLtS1rmLNVkPUgE4RqWp4xDaCkEaZ12otSpJE1EorSUqMx8IKX/SCxIGudIs/YG4jZJa5QnCdiViDIUkClc84rO02aUErIClYwSMRyKquAkAONAPKGC5tsVyylZpuMUDuBiwObCJ9sYM0WzZk9moKNGqa6axFvbbq7bOd60oUcsMt5ih/gBA8TFcW/aQ2qgm0CVKUhxhZIcq3TkBWsK+0WzMwS/xKUpMtQxbpBcHJYA0+EFMFFm2324WZAaRZ5sw8VES0/wCo+kQZHtgt09TS5NmlJ4qEyYfRSfhFMJEFbut+GGba0PGEXs+gLq2vnkAzJktXLAw9C/rBiy3slSyrIq506PFEWC9VOCF+EMV3bSkZxJcjWxnwp6LQvObigDaLOVFhEGybSpI3oJ2S95JI3mfjDKaZJ8ckMdwSMDEeMMapgGZpC7Zb0lYSAsBTUcFuWUQTtHKbsp25UDEQSgkZVLD7ygy5FEEeNsaJ14y05qEcpjTgWLAgjzDPAqyWuSV1wFjygkmYArClsLer5dImuRy2O4UVjtBsvbHQQVzUpbHhcdolzjJGisJGlawwbH2icOzkrQsKQokqI3TmM+NHI5wzzrUXCkKBQacUnodC/GM2O8UzVAJSSU5lmY5F+Ea4tjOUqOlskJIVLmAKQsMQciDmITLdcVmTNIVZ5yylmUiVPUk0oxQMORyh/tkjEnmIjSbQyS4Jwh2GfMRXWGS2KctMoIEsWa04QXA/Dz889U84wizSXf8ACT3/APTzfmIZE7QSTqr/AC/vRv8A7cl/tf5fmqNgUXJqJZQtH4S0MsModhMYitDyqYDWrZyxJTS7Vmj0sy20+kPSr/lDP1VLH+uOEzaaRqpHjNlfvQcGsqVVjs+Ij8OqWHYIBXLI17oVq5g9cVySQAuYXqWCpq6NlmogM2QhpnX3YHJUmyknMlUsk9WSYHz9obqS5KbCNTug/CXEfjd3ZH4pdrsp69th7fabXaFyrKopM1WElUtIKSXSRiUHdLGkL142KfZbT2SguXOlkNVlDUFKkHKtCDH1FdE+VaB2srBhG66QoCgBDOBoRkI+c/atPUq9bViL4VhI5JSlIAi6LohTb2tyaLtFpRw/NmV/zRwF82o0E+0n/ur/AHoDNHoI1FveykKnfiVTlzJiUmVhClEl0FS23iaEkRZMqepIKcR7x1YBy5DDSvWK49iKD+HtCj3e1SBSrhLr+KIsUDWMTezsqe4DjVx6h+Op84pH2uW9f48oStQSmUgFIUQKuo0Bb3ouQqzMUN7TJmK87QeGAeUtAMAMRZSTVn4H6RiPR6COWntTs/Is0ntVTZnZ4glglJVXIu4ERLpuCTOAVI/EziQxSqSpAZsypsJyAoqHq9LaiWhBWtCd6ilMQCxOuunjBH+mVlShu1x/2QW9WHrE1FUK5MX7DshZ7NMRis2AqBqqYFKZQKVUcjJXkYk35Z7DIQhKrQmSEhkoJSqmbJSkuKnhCj7StppNsEpMvdUhRL4nWoEMQycgWTxyhdsOz85bFMnAD70wMeoSK+bQ1GDV93BY7S0yxlSUh0qUxZSxUnCeShkwhdtuyFoQMScK0nUFj5H5GLC2XurBKXKVNClYsb0o4AZhkN3IwTtV3NLwkgkVhbyMpFNfgrRLqZcwf3S0YVb5gzd+dIuKxSioBKW84iW5GFZStIcFi4BFCx+EGkwrkZVf+1pvGOtnvuYCHLtFzXZdNmmjes8k9ZafpByy7F2CYGNjkF8zgAPmKwOiY3zNFX3Df+IgE0IryOhrDrZr2ShSQ4WFCqSMwM6ZHPKBPtC9nwsgFqsKCJSR+bLBJw/9RL1wtQjRgeMLl2TjaEYQSmajflF23mqk8jlEnGmWjJTQR2hsM+TbT+GKjZ5iBMQnNKXcKSH4KT5EQx3aLwRJmKmAMBuYAWmAgCtDxyLGnCOex99fiQJSkntEA4WFQRmOWQhzuC3TJhYpwAe8oMqjZjxGcTa/bQJWlRz2Zl4JAkrUpRKyoYiMTau1OPpDdZUjC6QwMAmxTMRQXFHFCRU0BFfPjB6RNSQMJDaRfhXshynWBdtUEKfQx2vK24AwoSWfQQDtRnJOJOGaklub+OmUHll6Bxx9iFtH7NkTJ8ybZpaCFnGUUBBPeA5PUNxiub7l9nOCcGEpThUnDkQT9+EfQ0q0zVJUeyKFgONAW06wobY7MotSfxKUlE4MJgIG+HYH+0KevCJqVvI0o0ir7FNf3cuUd1z291XgmGaz7NlKWwnnSNpmz5/Sryh6ZO0KarQGyV5QGvS0gpUADkdDDtaLjIzSryMA7wuahZ/JX0grBkXb7OkNYUc1K+Q+UfO+3lpx3lbFBj+cof4Th+UfSeyEvDY5A5P5qj5dvi0Bc+0KZyuapQL5ArUTTV3EURkQ0zf2UnqPoY2E8f8ALR/m/ejCpoYMkPq9X+kYE39lPkfrBGLy9kskC70qCQMcxZYPxCdSdEQ3TBAHYGXgu6zBgMUvHTLfJPwMG1KHEnwjEnsxMMfO219ox220q4zD6U+UfQVqnAJJrQH0EfO19qkmdMVJUpSSolyGckvSr8Yw0dkEqyp8ax17ZP8Ay0/4lfWOUoB95wOQc+TiDEu9bMAAbEgkCp7VYfnGHI9lu0qFAqvCN7bdBQkkJNK+EM2xdrCkYTmIOXjYUkF1ywNQVh+jRJyaZgP7ORLXLWggdohTu1SlQpXkQoeMWGuwmbZ1IcjBhUGzIAYg8eMVHsxNNkvBMtZ3Srs1HRld1XnhPnFx2u/5FiTjmKGVEn3uAAzJ6RQm9guxWTsFA9mQk0L6vw5u0Ek2xSGKBiTqGJI5fzhUtNvtlsSlLGzSgXBUHmmuiTVjxUfAwzSpmRAYkMa66inN4SWxl6DZs0tW+gAU4MRoQddfukDdprtCUy1ZOo8zvVI8CD5xHu+0zUzUBNSSzPStKmGW8JKZ2FMwlQRVOFwMgC9Ti1OmfjGckgqN6ANxy8JcFxzy9Ic7vVlA2x3UEAlKaaFJJPiNIIWKaAWd4aMkxZJp5DaRTiIp/a/2dWqTaTPu9AXKUcRlYkpUgvUJxEAprQPTLJouGUaRssUgtJhjJxdopDY2Wfxc1alKQtSFOgUUJiAMSaijtD7ItWKT2gqaFYOeGhV8I02n2WSZybbIPZzklKlsHTMAocQzcjdxDxeOwCLPOAY4JyXRw/aR1D5aiOblg0dC5FIUrx22CEoTLWEusJJwkgYgSlZqAKhQqQKHg4ZvZtfgtMiYlagqZLmKfjnRXB2gHZPZ/LWmZKnLlmWCoS1YXWEnEwD91iS+bmGGz3DKsgMxExSlqSApSi5XhNH4lqPwiipK0GbUrQUTNK50yWSycOJL888+YPnG06asEICKDMhvNo1t92qmATZZKV5gjNmAYwpyLFbpq5koTxLqwVhJp5xOTawIkmOFonEJJLDxB5eTtEewzUTVTBiGFJD+Len1hduzZa04mnzyQKMkGoej8oL2S5xJK5cxpiJrhT+8FBiFdR8I0N20aWqQYFjlHUR78DL0+Bj5r2x2eXYbVMkqnTAgnFKViVvSzVOZzD4TzEL34uYBS0TP8av3o6SPU+s13VLOnoYC3jsoFPgLdY+YxfFo/wCfO/8AdX9Y7SL8tTgC1Tx/3lj/AFRmrNReO1dxzrPZpk8W+dKYBSZaVFk4U7yUh2L5mKXuK5UzwpcyaZSasQjFiVShyYVzMcRfVpmBQmT50xISaLmLUmtMiWiZdVsQmQEnE7kuOZ/hCu0sDJE1GxIUHFpTydB/ejKthVaWiWf7qoGC8lJO6ot1MTZN9kGu9yJ+BhbkGi7rtkIRIlIQuiJaUhiG3UgeMYUCCAqa3LBXzEUnfFtlzpQAOFTggEah6OOL5wOsl7FE8zCjkEhR3aAOl+Qhk3QjgXzfcg/hprKJJlqAdJFSkgVfnHzvKu9alTEhiZSVKXUMyCAog61aHVV9yyhREw0SThxKBcBwCOrQn2Wbhkzi+8vCjOrPjX1yEGLbClRm7bknz0kykYwCx3kirPqRpE3+htt/5H/ySv3oP7JTES7OkYgFKJUajUsH8AIM/jv+ojzT9YnLkadUMVpd81YUyFlL8NYJizzSf62Z5wCQsggjSLC2cEpeEtiqMizakt1hp2jCjfF2TJQStWIuWc5vp98oedjLql2iWm0F1zslqWoqII4PkIm7Xqkz7JMQgjGKgc01HwbxgR7H7xCZ0yQs94OkcxQ+OXmYMXaFkP6bnmTFupWFHAZnWscL7TgMspNQGUOBTR/nHbanaFFlSHU6z3ZaWxr6DQftQt3XddptCharUtUlNTLkjMhQNV4shzIc8NYz0IhkVMdlg5Vbi0S5tqKcBqUKLcwRSh86dIiXQh0FKtDw8HHLWO65WAMRilvVsxz6aHrEZx7IrGXVjFYbSpDLBdB1zHQ8D1gylCZjEUUKwsXXhAJQosaKQag8Mtef1g3ZyzFOWjadeMThJorJKSDVnNIkRBkzgd4FuPyMS0KcR1xlZztUc1ycSFI4uPPI+sI2ztuFvkzrLNATOkEFxSoKkkjhVKgesPozPOKntVkm2G+pk5JT2E6qg7ECb3jz3wT4mNNYNEcrhshqlbqILgvQp+6eEFJ9gGHup47zkfwgbcE0pnFJUC4bPUcjygjfisaFS0nfajZ0qwiHGl1Kybsyu39nKUpRG6NCDpyj124EpSQRvV6vAayJSXSpQIWA6VDeByUDqK041iPddvDmzrOGZKUyTy0LcCPUGFc6ab0FRtYDM+8CJme4+Ehx3iS2fRo6yp34iVnmSAWao7pbSBxuxS5uJS6cHcEBmLZcHHGDFllYAUJDhqHnWnLL1gqVv6A0qEP2n7Ni3WBSgPz7MCtHEgD8xHiA/UefzkTH2FbMMqVNUtiCDTN3DN4ktCHdezN3IKQbNZytWWNOOnFlOM+XHwtGVLInnB88RmLn2x9myJstS7KiWick0QgYUzBqkB2ChmKctXFUXrclos5afImyq+/LUkeBIY+Bh0ayPZ+7MPBI9VARsjHhG6cPEAxMuNMrHgniYUKbEJZSFMKhip2rXLSDskoQgJTJmFIfCSMw7gmgqzcIzNYpEcSoeH8Y1J4KPkRDFapaT/wpg8IidjL1RMHgYFmsE9qeL/fSMLnPBbsZOuMdUmPGVJORHlGsIJ7WhjaYGQkcXPqw+EFbPdKZ79lMlJKQ5ExWEnkmjk09YzJunEETSuUZYISRi3qODutk4PV4NgIlkvHCwOUSv9oy+J8o7TrrlkOgo6RD/Afs+v8AGEdDHK/bIJU5QT3FMtH9lVQPCo8I42S0rBASop6UideEztbPLX70vdP9kklPkrF/iECEqYuNIfaFGqz3LaFB+0XAifIXZbQlypJBBChQs9SOdDDZdF/yiEKXMwKSKh2B6xE20tEu0SxMQpJUg6EF0Kz8i3rE4yd0zMddnLikzP8AeGWqYcytWMv+p21f0hoI3/zGYZfU8TCb7L7/AAuUmWrvJ3TzA7p9W8IM7W3+JY7OWUrnmmFwcD+8oDowTmTDE2Sb0vSWmcEhQxlBVh1KU5luFT5R2mzwn3kkHQ6g/WFa4dnFqUZsxRM1TkqOdePwbIZQ4bPzQmThwpC5ZKS4D07tekCsjXgjSlGi5bvoGoeIrTpDJdNs7ROJBAOodmIzBGfhpAvtCsso55co8EFJ7WX3hSYn9Ta/2h6+UTnDyh4TrAzybQX3mfWkSps0y1A5pavFmceMD7LakTkJUnMio184nyQ8vCS5T5tp5QkGPNWTkzg2JxhZ30aKt2/2isQmlUzAthhScL93m1ak5Rr7TLZaJEj8lRwE1S5AD1P1YxRl4zVqONRJxZE18P4R0KXYk4F5bL32LXL7aUoJKDhUACWA7pIzyasMglWhc+XNGEhqkKAHXnzEfOeze0U6xTe1kqb9SdFDgYte7PbBZSl51nUhWuBwD5UiEuF9rRRSxRa6rElRClKOLUpMCL82fSqYZ4OAhLYsn+sV9bvbVLAKbLZ2OhWYXE7f2u0TkLmzFdmmYnElJZAGIVPEMDSHlHGUaN3guW8b3lWSzpmziSAWxHMq+3PQRXN++0OfMWUoWiVKC2MxJdZTpgSodO8Ks0P0+3y/w7qwqClJbExAIYpJBcABhXoYrrby4SlImzDIROUoYmQJYUOPEqLNShyzJjcSXUp5G3YTaKZOxJmntgkMZyU7igTTEBq2fSO96XULMrEgK7JRfE4KgT7uI71NAMwWzgR7K7DNsyJkxWDBMYpSlwWBIJL8XDBshDjfsl5E1BO4tBIdwUKYkMzFsqOMzE3V4BJUxdnXp2stge7RRHEEYSHL4h7yfOtIhXxfc+zplntAtMzCDLICkhZc1cUBSyg2UQbMrAErCQ7BIALkpyZKQ4b9hFBqS0RdrLWxMuYkS0KSkY8mbdQpsiUYeNAOcUhIlKJv2l22pQXabGmUt/6yUSgKI/UAQ44vDDKuGTNRjs5lzkcEFlJ8Hip7rsE6bMWJ2JOB0qFQaaORuj5N1g9bJEyyol2iQqYkKUU6goUA43veSoO3QgktFbJtDWq5Zf6CCNPv4xGtFwSv0+PCNrj26TMaXbEchOQGUDxUNfukM9qsTIC5ahMlmoUmvn6QDCTP2alEPvDyOnSIU7ZSWcn8h96Q5zEEZ5fZiPgI6+kA1lbWnYFbnAtOBX6gXHSnrpHOy7BzR3yjVmdzxcsPnFmGSSAWYefOOExy1PMeQ+BjWGxGOxzcPONf6KHl5qh0MoEv55lz1Z/lG/4VP7PmfrCjWIM3Y+eXCQgA0O8wLVFG5RpN2DWc5gA5AxYa1cDTLvZ/xjMuQcyzPXlxgKTCVqrYJVfzPThEVWwlo93CRxdot+zWEAuRXjp4BonS5IGZo/DX65we7AUzZdgbZiBSpCaiuMgg8mEWHs5sqmSAVbyqEk1JL1LnV3rDSJYGnzP3lHSRL4VPlnw9YPawUes1mADMw8YjTcCJ6AzdsMJ/tJog+OUE0cKPmfpChtOuYZ+EJJwgFJHgfQiBZqD/AGJSTyiRLR7wBB1jWxW1E6WmYDXJfJQz88/GCFnYjlpziogHE3sJ1CyFhwDoffA5a+MM9jnUxioGfTWKt2lFsNo7USFLQDupQQopQBwBc8+Zh82fvYLl0QpEwAOlQIcHPdIDcxHK1UrLptxpnbaq40z0FJ7qhprw9fjHzbet0TJVoXKLhj1FTQ/P+UfVMialQKBunQHJ/wBk/KKv9qlxgp/FJdJSCmYzuBq7fdTFLp2vIPFFFrDHJjGoEPuxewiraTOtBVJkFwnCBjUoULJIJCQxct0jrtHsRNu5ImoPbSipjNAwqQDkFCuF2Ixc/CKuVC7Fy49mZk9aUlkAlq8dR1bTPpFr2f2aWbs14QszEJcKxneOF3CQnD3gQ1YgbMXNOWtHZS0Y0pSTMU+BBNTLSGdwDnqanKGTaTaS02NDzLPhDgBaDiSvXCS245LOY5Oac3JJDpArZK+kpmKlTcUsyt11ABJxBJl5kkKwkecHNopEu1AS5hWhSDuTJYCixBBBBcFwTmKaQi3YBOCpqkoKpu8Q2buwxGrfSHq7b2kolhHZrnMG7VSiCrjkHbgTpnCdqwnRXq0a3bdqLGmWTNUtKUtLSoDEDxOopp9IBbXbcyUzEyCpys4VsR+WnXEdFFywrxOkPNmumRM/MUFTAs4t9ROFmBTp6iA1n2ekWa8lWkMlIDg/p7QMoE6odmOYKlVaDBJZkLKT0itZdqYLIUwS4dCwCySQCsk0pVupYx2RtEpclVnmMtklQdRdQNcG9wzCqF+Ai29qNlrLeKN8YVZCZLYTEnSrbwyLFxlCJs/sEmw2kpntOc4pU5jQAEKSoOcJFC+risWVJWJd4BWyE22iYlapSzZlZ4txHICoV9tBLb2XNTJWCgpRukimEpSpwQz1SW1eo0h5tNvs5s6rPOUkBSWHZ98EAbxI3UkKq76RCuq41WuQlM9Y/LJDJOJSkHuuouKpOgOecUi2xGlZT9htmIUpxaGDZnaCfZZn5ZxSyd5Cu6ePQ84lbT7ESrCrHKUvswpl9opwAr+rUGA4FJ5tWBSJgHd82qenD7rG0Blsy5CLRL7WQ41Ugs6SWJp98oHTEgfxz+84Tdn70mWaaJiAz94EHeHCrVr1r52VaUJnyxaJWR7w9C/z84bYgCTLFa5Nk76s/rHGfLZ1MC+eY06fDQRLmSW1o1fl9PGPFFKuevlkOkKEEqlvrUCo+ojkx4q8x9YJTga0BPWmfLSNTLT+h+dawDEWzyX5v8308q/ziagNUgPo46fw6xxkkJYADoTnw4niefON1ElwKcTT+WekRTKEgzH5ZcNNI6Yz166DIfCI6Rllox6cvtqxlPPRugHEgwbCd5XAUz5/bxL7Zg1SafyzziF2xB5afQjw/lG6FZ/WDZiaJnE1gLtQndxZOGNcsiPnBFSiSNTEO+bP2kpQ4bwyILOfhBsAKuCzKAxIUySWYvUjXoBD5ZLMlaUgNx9Kwm2JYwJ3w6d1tABk30g5cc4zVFImTAJfeScICnoRlQBstXFYKlbHUUlYbnWaWCwS6umXMjnEabICnNQdC2WVKxiZd6VrExNFppQ4Qf7Td5ueUTJS1BLL10NR5h4ZoWzld86uFYS5yVzPm0ctrxLRKV2gdM0YVDmaH0MYtAaumvDx4QH2ukLtVnMtCt9IcDVQzpz5ROTqLQyVsmf0qs1mAlpSVNulmo1Kk5wv7f3zJnWYmSvCFP2iWA7ocYh1ArrSEQWhYB7RBCnwqDDMB3clg7esMtwhIlqmEIVMUElIUkKwJBrnQ+8cQGgDiEi5vDGlGK0abG7RTQPyJRUktiVhKqgAJCCrClSAyqu7NrDLtVb0WqyzJK5stJUAy/0KBCg4STw1aOVqtky8kiUiT2ZlE4mO6cxQerQBs2zS0zQi0YklQ3UgYQ3hw4R0UtkP2sAy7PLs6GC5k4uWOHAkPozktyPGC1337ZloH5glrDBSVlmbNgc66wTvGwSZRwqmpSgZAOVq8Gdsy5GkHtgJlnEpSEpwrxMpRFS3dFa4RUdXiHJCL2WjNoE7HbRdsZhQFKlJUQnnkMRrk6SPLjDheMyYJQmIQJik0KaAKS1UnPLlryiWm70Ak4EV95CUhXmBHJQOUtVBiGBXvEileoPnE6r+DPIp3PtNKWsmRiGqkk1ThLFKtARTqAxqIKXzLlWlCBNK8ALnArC7uln7zVejacIHWW65dml4ZkyXKWQ5ch1El1FnrUx0kXpZ5QSApUxQ4AB9dXifdp4GpUeGx9kMta5KZiJqUq7MrnTlpcAkBSSsgp5c+McNjr2UJSVukBdQrE4wkslL/wBrF5tGydsEiYEoEtAyxKU56aMc4xeNrkzB2ctUsFhiIKcCAatwxF3Dax1cc245IyhnBPvyZjBACVaGoqPJ6M+kVtb7wIKkpmSytJYy0rBKm4MOEP12fhUJbHJoAAXSVEftHUmCC7RZkIxCbJSkVURhfgyUhy7luJMN2sHWiqf9oqMsGlKU0O7kONSKU+MPfs7vkhfYqIKV5CjBWZHl6wp7b3gZqjMUjs048KeKk0bEXYq3atQZVasrZ6zzAEzC0tIIIKqZZNx+EOmI0WNelkwLZt0uRyB5jgYhmU2ef21aNoWEMFsHaSUrSQSwU45s8BZnoD9+POCxUR5srItl8dCOrxw7UcU+SYlApOrjKnq38I3GPl6/vQA0AkS6Z15mp5Vdn5R2pU5K+OmQ+MYcg6uRTQdcqBxmxjcgngac36ClB/PKIFKN5SSf2TwavTPj1johOTgDpn04RxSrIGp6+Tc9Y6Sq8NACX9YwTKpdAx8hT6vGW0yYVduGYH3pG4GXqzc6V1/jGUhm0bLifLn6kwQGwQ2pHKjCNZcvwLN4cOn1jqU9XHGjfKrCOyS7/Mfb+B4wyQBDnpmInKSHAfEODk8/CLDuSWoAApdZDqIFKg66jIDi0B76sKZiQpNFpL0ZyNQR98Ig2W/kS1qFd52AGEcWo1GgxjTM5WqG9NoCS1d7IkUJerHjXI6c43XJWclE1yFGPBTe7lWKtv2/D2uIBSQHAwqL0Z3FOMTLFtIvdRMmLIehU5Z249c4fsmCmWJa0qAG+KgYgFBsWpbn9tESz7yjhcO1OYyIHH6eYmbbE4QlwS5BfNgdOUT7K6Q4ORBBPKEkNEGbS3QmaKJbtDhU6SA5yLdfieUCLDKOEylJGNLOTljFFNUEh61GvhDZfs9RRUsxCgXpQg/KBV525EkmZ78xVAA5BJqKcy5P0gQYZhK7rUZKQkd4d4pZL/tKfSsYvGxCcX3sQLvVNRQOHcgtmanQRg2OcpIXglzHPccpWOijQnqIPXSlCpe73khlJZqjd3hm9GfWrUiqRNiZPsCUOpWENm7eXE5aQq269OxmKUFKQUpScGApKkk0NQM61FKHjFxzLC5Cksk9BSlB06EUyhX25upBkIXMdbzEoWp2wBVAwFGKiEup2CjCSjYykCNmtsQsky1Y/wBk8Nc8iDDhd94onAsGOvEHgeB84p69tn1S1ImSiJfZkpUXYYTx8WiYjaHslJ7QLSr9SCRi9PiPGOeUXHRVMsm/rsE5OGYlw7j6jgYQLRd1pQvAmss/8QAApHBWfnBi7fabISlpiyoDiCFjlqDDTc98ybUoKs5BA75Uk5NUAsATlE3GxraFG/tk7Phs89cpRShYCkoGLFjZJVMcgkCpcVEGJWz9l7Q/7vLKgABiBWCwamIlqNlDRNCAcCiGUCwo5qxA8xC8i2hBKZhCDLUWKnZnGEgs2Tax0R9E5MqzbG7pCLatIVJs6WQUowqSkboqAkhIcuYI7PpkolqUJvaEJO5Z0TCpVUu6sgmupbOPe0ASF2xExSlKC5YZUnCtO4VA+Lxrcv4bs1MmbNUkEtMAlysxVRJGXj0hnsfwRr/t6/wq5igP62V2dE4QPzAQlhkGFSKnkz6XbaVzMJmLUs89OgyHU1gZtNMmfh3UXEyYFPXQMMKT3U8OVdYMbJ3aqYhJ7qOOqj+z9YdaIyLm2WUVWNNa4SPjA4g8PP75we2dsgTZ5YTwgJ2TEimfEGv3o8O9E0arQ2fppr4RCXNDmuv6VfvRLy5sDTM16828407YcfWFGAclbs2QrxGZb5+UZQhvez1oR15fwjQMXY8mZi2bMRzfo3Ax0fq4Hm468zWIFDdJFAHoXahfPnoxPnHRU5sQceDZsM8utWjgWaurUJAGb145APrSNEqetMuJbnXgK+MYxK/EFjTLQuz05ZMfXKNET2cEHV66cmZgDrmYhpmuTTnR9fDXypGiSeFBkeLBn9T1cRrAEJdtYM4NTVm4+beHi0SE21hWjUd6OGHNtfWAi5grnXzPF8xoI07Vqso9BWuXk3lDJgDqp6WOeWrDPkObQFvOXL7PGQxCmS1HbDiFOMcF2yrAZDg4ByLnJs6cYHWvacWabLFoQVWcuykgkoPvJUNQQRzcQ8XboVoh7QzQhQGMg73eqC9OmgiHYZpLzFKdKRoA4cHIHVvlG+06Jc9YVJOJEwbh7tTUAvkC4rAmbd08pMuzkzEynUpv+IaBeHizMkatqWEMo5D2Gq4trZRJ7aSFaApUQtKdAfdeD173+EmV2T4cYGEneKSCli3hFI2S1lKyrV6uD4wRVeZmz0hCypIIYkNwJLecaUWMqRd068goNkBUhQZjmxfIDPyhWsl8omTVTlY1SklpTkJTRipR5lweVIEXlemNIkIIBWHmL0TLzNNSadfEQGtN7y5iikBQlIS0vDoBkT11PMmAogk7L82eviTOASCMbYsLuTrQihILO3WJs1ClTO1kNiFCSWSsU3Sa5VIOmWsUHsxfIkLpibECqXiopnqDoupY8zxaLvuS90WqSnCUpls5AIBObhvdZqj6w6YgZslvTNSVIqagjgRmDEC8pyyhXZ0BBTkHSpqO7hxQjTjEX8ckvMwlE1DgA0TMQCySOIoGGj6xoL5QoJmJY4qKDOMnwngWyyejcILYCuJgnkhwqYskhayqh3iUndoKtV6P0gNtDdigFNvqKgwYBiKnUni7884sS/rKiXKVNc9gqjChSonuHUqKjQhySQ1IqzbDaRctZlCXhLOS45tkSCKmgasQ6vtRVPAw7PXVJtMtCgEoORca/f11ixrjlJkBKUpSlPLpWPnCw2m1IUVylrQpfewkglsnTqBVuEWDsrbbfKCV2ietEmpBUzE1LOoNX4RKfGou7KptrJaV9SMUx8WTEZOAWyOfGAU69ZvbTUFQ3Amg6Opx45cGg/s9b5VolBZmBQUM6DWnppFM7bX7Ps15WhKAlQBGWLeGFLE14MCOUPxpt2JL0GPaLOBmWYzJAUcC0jCrDQKSfM4oGXfeNklpddlWVMWxKQZYJyzP8c4hzNoJlrQMVmBUhJZSVDdSSHIBGYw8eGcL0qfZklQUgpUDwcU6GsU62FSpE+3W3tpeOaSr83Ni1GYJH6asKDXjFgbKS1TimWkF2AUf0j9CeDCtIq+XaDNmIkyEtiXQMM3G8W4M/hH0NsLdvYy0iUAUpDYlOFLPvK5ufukP1JSY1IkplS90YQlOWlBR/KFXG6cQ16u5Pw0g/fdr/JUnJRDEfehhNuC0dpJQdaaF6cWOVcoeRNPITS5oQM61ofqM6fyGgQdApuo+sbzFAnJ+AoDzOeQevCNO0SNE+cTCA1rADkl+9RgRo/T0rGZSt40cc/jr9mPGWyQE05AEsWajAagesYBZikPm1KM4aulSOGsRooYNAQl2GZLF8h73ENl5RsADVt1m6cc+7r1pHsBZuDgjiGOTtxHh5xqxBbdDg8SQRlUneDPTpwg0YwuWNKFwU0bMtnm7PXm2UYVJcFiaB3HXjTOrGO6JdBTdJ8QM3D1r4a0pGCgl6UIDngWGQ0+nCD1BYLVIqCaczUDq2f8AOPLsZ4l20pR9KVD6wXkyE1NctNKZg1z4c/KUJCGo+uT0KqCo66HSD0BYCnXaohkGpyY+B+BbxiNN2dUpOEkMX3cIIIPFLc8ukNyJAyybNhmrLzYvlpHiN2vJ93XoPCn8IKijditJ+zCpQmILMVOkgkgEOGrpkf5V53Fehlq7Je6p6HJ2dvEfSLIt1j7WVh97QnU839fCKx2hsb1qGOFT5gg7qvOkNdMXZI2n2WRa/wA6RhlzjUg0RM0L/pVo+R1zeEKzyFSFqExJQtO7hIYh9enPKHS5797JQE7IUxaipYK5c4bLbdtnt0tpgCwBuLSd9L6pV1ahccoe7DdFTW+30IQMKlgdoXd2AGZ0Jq2mWkF9mbsS3aTgSk91ILFtFdT7oyzJozyry2BmSpmJLzpIrT+s6KTrkzjyj0i1FRZmrlkR1B5U6cozDZGttgTKVgZ8QeVM0VXi9CGII4jxg3steUyXNpUOMaP14feHBWdNYKWW7pM6QUlWJziC9UqypwFGbXyhHvmdOsyyhW6QaKAzGhBhQbPoS67dJtSUzZ4lkI3pYI8CoCuTM2mUevSwKWrt0GWhJACpZS3aJFQ5BYK1BZwwihrh2xXImCaU4h7ydMX60j9TZg0LnqLqura1NoJOJKiP0A4SFBwUvWuVcmypUmFa+79VZ5iAUKm2acCkpfCRniBVmmYCHSeGIjMiJV47CyJqZZSUKOJwtWgzKGSWCkpzGtOAjO0CkrWkMklcwA+8xGLBgYsSSS5HPJzGBOVJJSlXeIYaZUp5iI8kqVFYZYasOytjkjEEKUrMlQFT5CkD58pypMwSpkjFWWsFWu74hzrAi+b0m4JYBUTnwNCaeGUA7Be80TcS0ukEuCCxLZ14l442zpjDF2PqtjZU5lS1KQhSX3FnEhXL9STwL5QHtmyiG7KelJI7qxRxoQfiP5xNl3oiX2aMRSogZZB6j1eC5vpBQpM3eZWjPmzjXMRSPIvJKUGIl07OKs88AA4S4BCqMOfpCbtFY5OOe8uYmZ2pwLQQpJcg4VoJBGrFJOlDFxIurs5ipgVj7XuEuThI3wQPezbjHK6NgEzitdrLgrxGUDQ8BMoKM1BnqY6eLdolOQheyLZJcxSrTMSUy3KUqIoWO83oH5GL8C0y5YxMkJFCKDwjYqlypbHChIDABgOgit9qL7Uuchi0rEAlPP3iebOIuRbJFovUzLcrmggjoQ3xjls5QzpZcYZhYBtd5PoRwgNLW1tJ+6//AJgvZZwTapmgMtz/AHK/Bh4QHoULrpiPAZVJfPU1LeeUZKE6pHkPrHNatS7ktTXjo4+6iJKAogEA+BS3/jCDi72gUywXegp4h2y8efMHIcippmQCTkaMcQd6fbRys0oKVV8TV0B1S/HM1joiUqjkdKsEsWA1dhCD2bomhquxIHiMwaEO7BhTzj01TEndOWYGbUArmU6fJo85Yl8lYTVqhstGqKRCUTiSnN3Dk5CrdWwFnyggJZIzINSNCVDwemteFcgI7qmGpAPPnTT041JygfaGCksGJLMDTvAfEDJtY9IUopUoNnx6vo4qBrX4EwTlLz10KW/vVej+HzjZKwX1NGBJDDFVvEs2rRDM50F3YgmjPoT4ZBusSJDqHAAgDM5h3NR+r4xhSatfQE8CTlUtTIV56x2UTXeqTShBanXVq00zaIRSRjZt0pSzalnrqK8AesdAXWoBsSMyzA4nxU8PrBMdZagzFRdPHPxbrTwgDtpdQMszhwaYGbEk+8efy6QYSg48NBqS5yZxpU0FeAbnG1unpA3kuFJZs+9Qv5xjFNzE1UhVSnzKePl9dIjXdec2zLPZqID1BqnOhbhzEG76sQTaJ0hJLyVAoV+ytIWlJ4sC3g+phdtEoHARTE+FvdOo5oPCMhx9uHbSUuk78tXH3c+MH7Zdsm0JxFKVkiikllHVgpNaxT0meFEhQqNRkWLZRLkWqbZ1Hspik8gd3yNPSCDr6LNu7YnE5s9oKCPcmJccmIqD5wI2z2YtQkqC5ImqHdUggkPxdi3hAq4faJOs80KmoSsEsSl0nMNSozi2bJfsu1SwQhSXGRbWCDR812i7J0vvy1oqxxIUGJfk2kM+x194F4STgwkNmeKQRqHfwi3VMlSklyMj0NQ3MZ9Y1m3QglSVJQeeEPDMHYr2dey5ikUyUOzlhJ3mLDmXIZtSOUd5t4JRgmTJuJc0nGnIoOqajIeHSH2XdEgMrspeIVfAkFxQFwNKRg3NJmLxKlSySXJKQTXXLOJyh2HhyRiD7KZNpA7JQxoGXKhNOBIanWOVosyyoJTLBSEuHArnTrnnyhhs93SpaiUS0IU3eSkA+JauUEJaHzz/AJj5ZxKX41vY652tIVDsrPWUrwEMkBlZ0ThDV8ctYm2PZN1IWtW8Axw6udfODci++xIQoFQNBy9YU9rtvzKSVSZbEKwnFzeobpDR/Hgtivmm9D3Js8tCUpUGSHAVqK6+EL19bZIsk3CGUVMDWhqwL/eUU9em2Vrnh1zSx0TTiIwbQZgTLVXdJBOYZy3SkWwtE2n5LIvC/FzlpmEnAaFGiS7fWBl/0Mo/9V/ApJP+Z442DfkkHVL+LGvmmJN6nHIlL1xD1Bgis0tI/wB5SeIHxb/VEyRaf9+SeBwnoUpI/wDJMDpsz8+VzT8FSz8473QyresKyJR/9KPmkRgDhPUz5AA5Hi4YvnoQ2sdfwYNeNf6wj5xotBUSHZWqhSrmrfziIbLMNQEMeKlP47sTHP/Z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31" y="2563774"/>
            <a:ext cx="2394730" cy="79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2" descr="Image result for animal feed pigs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Image result for animal feed pigs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Image result for animal feed pigs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9" descr="Image result for environmental impact agricultur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" descr="Image result for trouw nutrition"/>
          <p:cNvSpPr>
            <a:spLocks noChangeAspect="1" noChangeArrowheads="1"/>
          </p:cNvSpPr>
          <p:nvPr/>
        </p:nvSpPr>
        <p:spPr bwMode="auto">
          <a:xfrm>
            <a:off x="2898775" y="-953599"/>
            <a:ext cx="2333129" cy="23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2" descr="https://northeurope1-mediap.svc.ms/transform/thumbnail?provider=spo&amp;inputFormat=jpg&amp;cs=fFNQTw&amp;docid=https%3A%2F%2Ftcdud.sharepoint.com%3A443%2F_api%2Fv2.0%2Fdrives%2Fb!6bmzYIGeP0O_Nw2LVKPoGEDE5ab2PKJHtvaHtD0ZHRnHVQLODICnQ6Faq3G-kYr_%2Fitems%2F01RTJFUPJOKCY6W7DMHFBLQBMZUREJ3BWY%3Fversion%3DPublished&amp;access_token=eyJ0eXAiOiJKV1QiLCJhbGciOiJub25lIn0.eyJhdWQiOiIwMDAwMDAwMy0wMDAwLTBmZjEtY2UwMC0wMDAwMDAwMDAwMDAvdGNkdWQuc2hhcmVwb2ludC5jb21AZDU5NWJlOGQtYjMwNi00NWY0LTgwNjQtOWU1YjgyZmJlNTJiIiwiaXNzIjoiMDAwMDAwMDMtMDAwMC0wZmYxLWNlMDAtMDAwMDAwMDAwMDAwIiwibmJmIjoiMTU1NzQxOTc3MCIsImV4cCI6IjE1NTc0NDEzNzAiLCJlbmRwb2ludHVybCI6IkxjTUJRUDJ6dTBSMzV1d1FmN3oxM1NHd085aERodmJ6TlpQRThpbktIdnM9IiwiZW5kcG9pbnR1cmxMZW5ndGgiOiIxMTIiLCJpc2xvb3BiYWNrIjoiVHJ1ZSIsImNpZCI6Ik1EbG1ZV1JoT1dVdFpqQTROUzA0TURBd0xUbGpZMk10WlRReE1ERTNZVFJpTkRVeiIsInZlciI6Imhhc2hlZHByb29mdG9rZW4iLCJzaXRlaWQiOiJOakJpTTJJNVpUa3RPV1U0TVMwME16Tm1MV0ptTXpjdE1HUTRZalUwWVRObE9ERTQiLCJuYW1laWQiOiIwIy5mfG1lbWJlcnNoaXB8bWFja2Vuc3RAdGNkLmllIiwibmlpIjoibWljcm9zb2Z0LnNoYXJlcG9pbnQiLCJpc3VzZXIiOiJ0cnVlIiwiY2FjaGVrZXkiOiIwaC5mfG1lbWJlcnNoaXB8MTAwMzdmZmVhN2FlMGI5NkBsaXZlLmNvbSIsInR0IjoiMCIsInVzZVBlcnNpc3RlbnRDb29raWUiOiIyIn0.dmg1VWhRTXhEVHdJblFXZjZabUJzUXovbVNvNFNTMXJHTUREaXJhRXdBOD0&amp;encodeFailures=1&amp;width=818&amp;height=613&amp;srcWidth=3264&amp;srcHeight=24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04" y="3642642"/>
            <a:ext cx="4285396" cy="32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77" y="4289925"/>
            <a:ext cx="2895336" cy="20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trinity college dubli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65" y="2717659"/>
            <a:ext cx="2438010" cy="6516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537"/>
            <a:ext cx="4284617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The tricky bits: the value of shared eating experiences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2129588"/>
            <a:ext cx="11153273" cy="4559969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</a:rPr>
              <a:t>Be-Enriched quite specific that participants in their canteens say they come for the company not the food!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8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</a:rPr>
              <a:t>Shared eating is known to alleviate loneliness and increase levels of life satisfaction, happiness and trust in local community (Dunbar, 2017)</a:t>
            </a:r>
          </a:p>
          <a:p>
            <a:pPr lvl="1"/>
            <a:endParaRPr lang="en-IE" sz="18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</a:rPr>
              <a:t>Dining habits themselves, and more specifically the number of meals consumed by an individual that are shared and with whom, are a modern indicator of social capital (</a:t>
            </a:r>
            <a:r>
              <a:rPr lang="en-IE" sz="1800" dirty="0" err="1">
                <a:solidFill>
                  <a:srgbClr val="000000"/>
                </a:solidFill>
              </a:rPr>
              <a:t>Julier</a:t>
            </a:r>
            <a:r>
              <a:rPr lang="en-IE" sz="1800" dirty="0">
                <a:solidFill>
                  <a:srgbClr val="000000"/>
                </a:solidFill>
              </a:rPr>
              <a:t>, 2013)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800" b="1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</a:rPr>
              <a:t>In fact the frequency of social dinners has been shown to be correlated with the size of an individuals close support network (Dunbar, 2017)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E" sz="18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</a:rPr>
              <a:t> But can delivering shared eating experiences be reported as an impact in its own right? What value frequency, regularity etc.?</a:t>
            </a:r>
          </a:p>
        </p:txBody>
      </p:sp>
    </p:spTree>
    <p:extLst>
      <p:ext uri="{BB962C8B-B14F-4D97-AF65-F5344CB8AC3E}">
        <p14:creationId xmlns:p14="http://schemas.microsoft.com/office/powerpoint/2010/main" val="9245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02485" y="981978"/>
            <a:ext cx="5466093" cy="5611106"/>
            <a:chOff x="10725058" y="21156670"/>
            <a:chExt cx="8926944" cy="90323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241" r="17796" b="39124"/>
            <a:stretch/>
          </p:blipFill>
          <p:spPr>
            <a:xfrm>
              <a:off x="10725058" y="21156670"/>
              <a:ext cx="8926944" cy="47780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6340" t="19484" r="16696" b="23203"/>
            <a:stretch/>
          </p:blipFill>
          <p:spPr>
            <a:xfrm>
              <a:off x="10811295" y="25972373"/>
              <a:ext cx="8763049" cy="421660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488"/>
          <a:stretch/>
        </p:blipFill>
        <p:spPr>
          <a:xfrm>
            <a:off x="6466113" y="981978"/>
            <a:ext cx="4291529" cy="56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59110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>
                <a:solidFill>
                  <a:schemeClr val="accent1"/>
                </a:solidFill>
              </a:rPr>
              <a:t>T</a:t>
            </a:r>
            <a:r>
              <a:rPr lang="en-IE" sz="4800" b="1" dirty="0" smtClean="0">
                <a:solidFill>
                  <a:schemeClr val="accent1"/>
                </a:solidFill>
              </a:rPr>
              <a:t>he SHARE IT toolkit</a:t>
            </a:r>
            <a:endParaRPr lang="en-US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Co-design </a:t>
            </a:r>
            <a:r>
              <a:rPr lang="en-IE" dirty="0"/>
              <a:t>p</a:t>
            </a:r>
            <a:r>
              <a:rPr lang="en-IE" dirty="0" smtClean="0"/>
              <a:t>rocess</a:t>
            </a:r>
            <a:endParaRPr lang="en-IE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82993" y="345406"/>
            <a:ext cx="9731369" cy="6239754"/>
            <a:chOff x="2130623" y="269660"/>
            <a:chExt cx="5120718" cy="4635417"/>
          </a:xfrm>
        </p:grpSpPr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3076279" y="4528246"/>
              <a:ext cx="822424" cy="37683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lIns="24689" tIns="24689" rIns="24689" bIns="24689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IE" altLang="en-US" sz="1680" b="1" dirty="0">
                  <a:solidFill>
                    <a:srgbClr val="FFFFFF"/>
                  </a:solidFill>
                </a:rPr>
                <a:t>Talent Garden</a:t>
              </a:r>
              <a:endParaRPr lang="en-US" altLang="en-US" sz="168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130623" y="269660"/>
              <a:ext cx="5120718" cy="4631847"/>
              <a:chOff x="2130623" y="269660"/>
              <a:chExt cx="5120718" cy="4631847"/>
            </a:xfrm>
          </p:grpSpPr>
          <p:sp>
            <p:nvSpPr>
              <p:cNvPr id="61" name="AutoShape 26"/>
              <p:cNvSpPr>
                <a:spLocks noChangeArrowheads="1"/>
              </p:cNvSpPr>
              <p:nvPr/>
            </p:nvSpPr>
            <p:spPr bwMode="auto">
              <a:xfrm>
                <a:off x="4241601" y="3498653"/>
                <a:ext cx="421482" cy="100908"/>
              </a:xfrm>
              <a:prstGeom prst="rightArrow">
                <a:avLst>
                  <a:gd name="adj1" fmla="val 50000"/>
                  <a:gd name="adj2" fmla="val 121788"/>
                </a:avLst>
              </a:prstGeom>
              <a:solidFill>
                <a:srgbClr val="999999"/>
              </a:solidFill>
              <a:ln w="25400" algn="ctr">
                <a:solidFill>
                  <a:srgbClr val="9999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lIns="24689" tIns="24689" rIns="24689" bIns="24689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IE" altLang="en-US" sz="1216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130623" y="269660"/>
                <a:ext cx="5120718" cy="4631847"/>
                <a:chOff x="2130623" y="269660"/>
                <a:chExt cx="5120718" cy="4631847"/>
              </a:xfrm>
            </p:grpSpPr>
            <p:grpSp>
              <p:nvGrpSpPr>
                <p:cNvPr id="63" name="Group 21"/>
                <p:cNvGrpSpPr>
                  <a:grpSpLocks/>
                </p:cNvGrpSpPr>
                <p:nvPr/>
              </p:nvGrpSpPr>
              <p:grpSpPr bwMode="auto">
                <a:xfrm>
                  <a:off x="2130623" y="269660"/>
                  <a:ext cx="5120718" cy="4631847"/>
                  <a:chOff x="19049" y="-1412905"/>
                  <a:chExt cx="9103499" cy="8234393"/>
                </a:xfrm>
              </p:grpSpPr>
              <p:sp>
                <p:nvSpPr>
                  <p:cNvPr id="6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049" y="385763"/>
                    <a:ext cx="3738563" cy="1201738"/>
                  </a:xfrm>
                  <a:prstGeom prst="rect">
                    <a:avLst/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Review  of Sustainability Impact Assessment (SIA) methodologies for urban food systems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Match relevant indicators to stated goals of initiatives</a:t>
                    </a:r>
                  </a:p>
                </p:txBody>
              </p:sp>
              <p:sp>
                <p:nvSpPr>
                  <p:cNvPr id="6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600" y="385763"/>
                    <a:ext cx="3657600" cy="1201737"/>
                  </a:xfrm>
                  <a:prstGeom prst="rect">
                    <a:avLst/>
                  </a:prstGeom>
                  <a:noFill/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buSzPts val="1000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Establish the initiatives: 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Current impact reporting practices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Reporting goals and needs  for the future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Realistic reporting capabilities</a:t>
                    </a:r>
                    <a:endParaRPr lang="en-US" altLang="en-US" sz="96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25" y="2084388"/>
                    <a:ext cx="3722688" cy="1179512"/>
                  </a:xfrm>
                  <a:prstGeom prst="rect">
                    <a:avLst/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Analysis of needs and capabilities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Review of relevant literature beyond existing SIA methodologies for urban food systems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Development of preliminary indicator suite</a:t>
                    </a:r>
                    <a:endParaRPr lang="en-US" altLang="en-US" sz="96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600" y="2084388"/>
                    <a:ext cx="3657600" cy="1179512"/>
                  </a:xfrm>
                  <a:prstGeom prst="rect">
                    <a:avLst/>
                  </a:prstGeom>
                  <a:noFill/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Consideration of indicator suite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Challenges of data collection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Gap analysis</a:t>
                    </a:r>
                    <a:endParaRPr lang="en-US" altLang="en-US" sz="96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24" y="3924304"/>
                    <a:ext cx="3738563" cy="1260476"/>
                  </a:xfrm>
                  <a:prstGeom prst="rect">
                    <a:avLst/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Refinement of indicator suite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Identification of additional indicators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Development of SHARE IT process &amp; concepts</a:t>
                    </a:r>
                    <a:endParaRPr lang="en-US" altLang="en-US" sz="96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600" y="3924304"/>
                    <a:ext cx="3657600" cy="1220782"/>
                  </a:xfrm>
                  <a:prstGeom prst="rect">
                    <a:avLst/>
                  </a:prstGeom>
                  <a:noFill/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Reflection on indicator suite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Consideration of SIA indicator framework (</a:t>
                    </a:r>
                    <a:r>
                      <a:rPr lang="en-IE" altLang="en-US" sz="960" dirty="0" err="1">
                        <a:solidFill>
                          <a:srgbClr val="000000"/>
                        </a:solidFill>
                      </a:rPr>
                      <a:t>Toolshed</a:t>
                    </a: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)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Additional concepts added to SHARE IT </a:t>
                    </a:r>
                  </a:p>
                  <a:p>
                    <a:pPr marL="205740" indent="-205740">
                      <a:lnSpc>
                        <a:spcPct val="150000"/>
                      </a:lnSpc>
                      <a:buSzPts val="1000"/>
                      <a:buFont typeface="Arial" panose="020B0604020202020204" pitchFamily="34" charset="0"/>
                      <a:buChar char="•"/>
                    </a:pPr>
                    <a:r>
                      <a:rPr lang="en-IE" altLang="en-US" sz="960" dirty="0">
                        <a:solidFill>
                          <a:srgbClr val="000000"/>
                        </a:solidFill>
                      </a:rPr>
                      <a:t>(Talent Garden + Greenhouse)</a:t>
                    </a:r>
                    <a:endParaRPr lang="en-US" altLang="en-US" sz="96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1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4117" y="27202"/>
                    <a:ext cx="1049992" cy="305688"/>
                  </a:xfrm>
                  <a:prstGeom prst="rect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080" b="1" dirty="0">
                        <a:solidFill>
                          <a:srgbClr val="FFFFFF"/>
                        </a:solidFill>
                      </a:rPr>
                      <a:t>Review</a:t>
                    </a:r>
                    <a:endParaRPr lang="en-US" altLang="en-US" sz="1216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4117" y="1747841"/>
                    <a:ext cx="1049992" cy="283673"/>
                  </a:xfrm>
                  <a:prstGeom prst="rect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080" b="1">
                        <a:solidFill>
                          <a:srgbClr val="FFFFFF"/>
                        </a:solidFill>
                      </a:rPr>
                      <a:t>Respond</a:t>
                    </a:r>
                    <a:endParaRPr lang="en-US" altLang="en-US" sz="1216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3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4117" y="3559169"/>
                    <a:ext cx="1049992" cy="325443"/>
                  </a:xfrm>
                  <a:prstGeom prst="rect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080" b="1">
                        <a:solidFill>
                          <a:srgbClr val="FFFFFF"/>
                        </a:solidFill>
                      </a:rPr>
                      <a:t>Refine</a:t>
                    </a:r>
                    <a:endParaRPr lang="en-US" altLang="en-US" sz="1216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0211" y="48881"/>
                    <a:ext cx="1185924" cy="34154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946">
                        <a:solidFill>
                          <a:srgbClr val="000000"/>
                        </a:solidFill>
                      </a:rPr>
                      <a:t>Workshop 1</a:t>
                    </a:r>
                    <a:endParaRPr lang="en-US" altLang="en-US" sz="1216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0211" y="3592355"/>
                    <a:ext cx="1185925" cy="325443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946">
                        <a:solidFill>
                          <a:srgbClr val="000000"/>
                        </a:solidFill>
                      </a:rPr>
                      <a:t>Workshop 3</a:t>
                    </a:r>
                    <a:endParaRPr lang="en-US" altLang="en-US" sz="1216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6913" y="5519742"/>
                    <a:ext cx="1857375" cy="471484"/>
                  </a:xfrm>
                  <a:prstGeom prst="rect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920" b="1" dirty="0">
                        <a:solidFill>
                          <a:srgbClr val="FFFFFF"/>
                        </a:solidFill>
                      </a:rPr>
                      <a:t>SHARE IT Toolkit</a:t>
                    </a:r>
                    <a:endParaRPr lang="en-US" altLang="en-US" sz="192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77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3771899" y="920444"/>
                    <a:ext cx="756000" cy="180000"/>
                  </a:xfrm>
                  <a:prstGeom prst="rightArrow">
                    <a:avLst>
                      <a:gd name="adj1" fmla="val 50000"/>
                      <a:gd name="adj2" fmla="val 104242"/>
                    </a:avLst>
                  </a:prstGeom>
                  <a:solidFill>
                    <a:srgbClr val="999999"/>
                  </a:solidFill>
                  <a:ln w="2540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IE" altLang="en-US" sz="1216"/>
                  </a:p>
                </p:txBody>
              </p:sp>
              <p:sp>
                <p:nvSpPr>
                  <p:cNvPr id="78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3771899" y="2582862"/>
                    <a:ext cx="756000" cy="180000"/>
                  </a:xfrm>
                  <a:prstGeom prst="rightArrow">
                    <a:avLst>
                      <a:gd name="adj1" fmla="val 50000"/>
                      <a:gd name="adj2" fmla="val 107372"/>
                    </a:avLst>
                  </a:prstGeom>
                  <a:solidFill>
                    <a:srgbClr val="999999"/>
                  </a:solidFill>
                  <a:ln w="2540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endParaRPr lang="en-IE" altLang="en-US" sz="1216"/>
                  </a:p>
                </p:txBody>
              </p:sp>
              <p:cxnSp>
                <p:nvCxnSpPr>
                  <p:cNvPr id="80" name="AutoShape 17"/>
                  <p:cNvCxnSpPr>
                    <a:cxnSpLocks noChangeShapeType="1"/>
                    <a:endCxn id="73" idx="3"/>
                  </p:cNvCxnSpPr>
                  <p:nvPr/>
                </p:nvCxnSpPr>
                <p:spPr bwMode="auto">
                  <a:xfrm rot="10800000" flipV="1">
                    <a:off x="2314110" y="3004648"/>
                    <a:ext cx="2207111" cy="717242"/>
                  </a:xfrm>
                  <a:prstGeom prst="curvedConnector3">
                    <a:avLst>
                      <a:gd name="adj1" fmla="val 27634"/>
                    </a:avLst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" name="AutoShape 18"/>
                  <p:cNvCxnSpPr>
                    <a:cxnSpLocks noChangeShapeType="1"/>
                    <a:endCxn id="76" idx="0"/>
                  </p:cNvCxnSpPr>
                  <p:nvPr/>
                </p:nvCxnSpPr>
                <p:spPr bwMode="auto">
                  <a:xfrm rot="10800000" flipV="1">
                    <a:off x="4165602" y="5145087"/>
                    <a:ext cx="2209799" cy="374655"/>
                  </a:xfrm>
                  <a:prstGeom prst="curvedConnector2">
                    <a:avLst/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2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7413" y="6157914"/>
                    <a:ext cx="1462087" cy="663574"/>
                  </a:xfrm>
                  <a:prstGeom prst="rect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680" b="1" dirty="0" err="1">
                        <a:solidFill>
                          <a:srgbClr val="FFFFFF"/>
                        </a:solidFill>
                      </a:rPr>
                      <a:t>Toolshed</a:t>
                    </a:r>
                    <a:endParaRPr lang="en-US" altLang="en-US" sz="168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94300" y="6157913"/>
                    <a:ext cx="1462088" cy="663574"/>
                  </a:xfrm>
                  <a:prstGeom prst="rect">
                    <a:avLst/>
                  </a:prstGeom>
                  <a:solidFill>
                    <a:srgbClr val="9999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/>
                    <a:r>
                      <a:rPr lang="en-IE" altLang="en-US" sz="1680" b="1" dirty="0">
                        <a:solidFill>
                          <a:srgbClr val="FFFFFF"/>
                        </a:solidFill>
                      </a:rPr>
                      <a:t>Greenhouse</a:t>
                    </a:r>
                    <a:endParaRPr lang="en-US" altLang="en-US" sz="1680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84" name="AutoShape 21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2505075" y="5815013"/>
                    <a:ext cx="731838" cy="342900"/>
                  </a:xfrm>
                  <a:prstGeom prst="bentConnector2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5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094288" y="5815013"/>
                    <a:ext cx="831850" cy="342900"/>
                  </a:xfrm>
                  <a:prstGeom prst="bentConnector2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86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6494" y="-1412905"/>
                    <a:ext cx="1986054" cy="37275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algn="ctr">
                    <a:solidFill>
                      <a:srgbClr val="9999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IE" altLang="en-US" sz="1260" dirty="0">
                        <a:solidFill>
                          <a:srgbClr val="000000"/>
                        </a:solidFill>
                      </a:rPr>
                      <a:t>Direct co-design with initiatives</a:t>
                    </a:r>
                    <a:endParaRPr lang="en-US" altLang="en-US" sz="126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50782" y="-916018"/>
                    <a:ext cx="1971766" cy="352426"/>
                  </a:xfrm>
                  <a:prstGeom prst="rect">
                    <a:avLst/>
                  </a:prstGeom>
                  <a:noFill/>
                  <a:ln w="2222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666666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</a14:hiddenEffects>
                    </a:ext>
                  </a:extLst>
                </p:spPr>
                <p:txBody>
                  <a:bodyPr lIns="24689" tIns="24689" rIns="24689" bIns="24689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r>
                      <a:rPr lang="en-IE" altLang="en-US" sz="1200" dirty="0">
                        <a:solidFill>
                          <a:srgbClr val="000000"/>
                        </a:solidFill>
                      </a:rPr>
                      <a:t>Desk based </a:t>
                    </a:r>
                    <a:r>
                      <a:rPr lang="en-IE" altLang="en-US" sz="1260" dirty="0">
                        <a:solidFill>
                          <a:srgbClr val="000000"/>
                        </a:solidFill>
                      </a:rPr>
                      <a:t>research</a:t>
                    </a:r>
                    <a:endParaRPr lang="en-US" altLang="en-US" sz="1260" dirty="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360027" y="2058173"/>
                  <a:ext cx="667082" cy="175020"/>
                </a:xfrm>
                <a:prstGeom prst="rect">
                  <a:avLst/>
                </a:prstGeom>
                <a:solidFill>
                  <a:srgbClr val="FFFFFF"/>
                </a:solidFill>
                <a:ln w="19050" algn="ctr">
                  <a:solidFill>
                    <a:srgbClr val="9999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lIns="24689" tIns="24689" rIns="24689" bIns="24689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en-IE" altLang="en-US" sz="946">
                      <a:solidFill>
                        <a:srgbClr val="000000"/>
                      </a:solidFill>
                    </a:rPr>
                    <a:t>Workshop 2</a:t>
                  </a:r>
                  <a:endParaRPr lang="en-US" altLang="en-US" sz="1216">
                    <a:latin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98" name="Straight Connector 97"/>
          <p:cNvCxnSpPr>
            <a:endCxn id="82" idx="0"/>
          </p:cNvCxnSpPr>
          <p:nvPr/>
        </p:nvCxnSpPr>
        <p:spPr>
          <a:xfrm flipH="1">
            <a:off x="6007896" y="5948086"/>
            <a:ext cx="914" cy="12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17"/>
          <p:cNvCxnSpPr>
            <a:cxnSpLocks noChangeShapeType="1"/>
            <a:endCxn id="72" idx="3"/>
          </p:cNvCxnSpPr>
          <p:nvPr/>
        </p:nvCxnSpPr>
        <p:spPr bwMode="auto">
          <a:xfrm rot="10800000" flipV="1">
            <a:off x="4036344" y="2315987"/>
            <a:ext cx="2378090" cy="530080"/>
          </a:xfrm>
          <a:prstGeom prst="curvedConnector3">
            <a:avLst>
              <a:gd name="adj1" fmla="val 25746"/>
            </a:avLst>
          </a:prstGeom>
          <a:noFill/>
          <a:ln w="22225" algn="ctr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52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80" b="1" dirty="0">
                <a:solidFill>
                  <a:schemeClr val="accent1"/>
                </a:solidFill>
              </a:rPr>
              <a:t>SHARE IT </a:t>
            </a:r>
            <a:r>
              <a:rPr lang="en-IE" sz="2880" b="1" dirty="0" smtClean="0">
                <a:solidFill>
                  <a:schemeClr val="accent1"/>
                </a:solidFill>
              </a:rPr>
              <a:t>– FUNCTIONS					</a:t>
            </a:r>
            <a:r>
              <a:rPr lang="en-IE" sz="3200" b="1" u="sng" dirty="0">
                <a:solidFill>
                  <a:schemeClr val="accent1"/>
                </a:solidFill>
              </a:rPr>
              <a:t>shareit.sharecity.ie</a:t>
            </a:r>
            <a:br>
              <a:rPr lang="en-IE" sz="3200" b="1" u="sng" dirty="0">
                <a:solidFill>
                  <a:schemeClr val="accent1"/>
                </a:solidFill>
              </a:rPr>
            </a:br>
            <a:endParaRPr lang="en-US" sz="288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" y="1417638"/>
            <a:ext cx="3424024" cy="195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71" y="1377214"/>
            <a:ext cx="3061630" cy="2040746"/>
          </a:xfrm>
          <a:prstGeom prst="rect">
            <a:avLst/>
          </a:prstGeom>
        </p:spPr>
      </p:pic>
      <p:pic>
        <p:nvPicPr>
          <p:cNvPr id="1026" name="Picture 2" descr="https://northeurope1-mediap.svc.ms/transform/thumbnail?provider=spo&amp;inputFormat=jpg&amp;cs=fFNQTw&amp;docid=https%3A%2F%2Ftcdud.sharepoint.com%3A443%2F_api%2Fv2.0%2Fdrives%2Fb!6bmzYIGeP0O_Nw2LVKPoGEDE5ab2PKJHtvaHtD0ZHRnHVQLODICnQ6Faq3G-kYr_%2Fitems%2F01RTJFUPJOKCY6W7DMHFBLQBMZUREJ3BWY%3Fversion%3DPublished&amp;access_token=eyJ0eXAiOiJKV1QiLCJhbGciOiJub25lIn0.eyJhdWQiOiIwMDAwMDAwMy0wMDAwLTBmZjEtY2UwMC0wMDAwMDAwMDAwMDAvdGNkdWQuc2hhcmVwb2ludC5jb21AZDU5NWJlOGQtYjMwNi00NWY0LTgwNjQtOWU1YjgyZmJlNTJiIiwiaXNzIjoiMDAwMDAwMDMtMDAwMC0wZmYxLWNlMDAtMDAwMDAwMDAwMDAwIiwibmJmIjoiMTU1NzQxOTc3MCIsImV4cCI6IjE1NTc0NDEzNzAiLCJlbmRwb2ludHVybCI6IkxjTUJRUDJ6dTBSMzV1d1FmN3oxM1NHd085aERodmJ6TlpQRThpbktIdnM9IiwiZW5kcG9pbnR1cmxMZW5ndGgiOiIxMTIiLCJpc2xvb3BiYWNrIjoiVHJ1ZSIsImNpZCI6Ik1EbG1ZV1JoT1dVdFpqQTROUzA0TURBd0xUbGpZMk10WlRReE1ERTNZVFJpTkRVeiIsInZlciI6Imhhc2hlZHByb29mdG9rZW4iLCJzaXRlaWQiOiJOakJpTTJJNVpUa3RPV1U0TVMwME16Tm1MV0ptTXpjdE1HUTRZalUwWVRObE9ERTQiLCJuYW1laWQiOiIwIy5mfG1lbWJlcnNoaXB8bWFja2Vuc3RAdGNkLmllIiwibmlpIjoibWljcm9zb2Z0LnNoYXJlcG9pbnQiLCJpc3VzZXIiOiJ0cnVlIiwiY2FjaGVrZXkiOiIwaC5mfG1lbWJlcnNoaXB8MTAwMzdmZmVhN2FlMGI5NkBsaXZlLmNvbSIsInR0IjoiMCIsInVzZVBlcnNpc3RlbnRDb29raWUiOiIyIn0.dmg1VWhRTXhEVHdJblFXZjZabUJzUXovbVNvNFNTMXJHTUREaXJhRXdBOD0&amp;encodeFailures=1&amp;width=818&amp;height=613&amp;srcWidth=3264&amp;srcHeight=2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80" y="1377214"/>
            <a:ext cx="2719885" cy="20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6373" y="3303793"/>
            <a:ext cx="3424024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C1D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IE" sz="2880" dirty="0"/>
              <a:t>The </a:t>
            </a:r>
            <a:r>
              <a:rPr lang="en-IE" sz="2880" dirty="0" err="1"/>
              <a:t>Toolshed</a:t>
            </a:r>
            <a:endParaRPr lang="en-US" sz="288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3965" y="3303793"/>
            <a:ext cx="3424024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C1D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IE" sz="2880" dirty="0">
                <a:hlinkClick r:id="rId5"/>
              </a:rPr>
              <a:t>The Talent Garden</a:t>
            </a:r>
            <a:endParaRPr lang="en-US" sz="288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98270" y="3303793"/>
            <a:ext cx="3424024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00C1D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IE" sz="2880" dirty="0"/>
              <a:t>The Greenhouse</a:t>
            </a:r>
            <a:endParaRPr lang="en-US" sz="2880" dirty="0"/>
          </a:p>
        </p:txBody>
      </p:sp>
      <p:sp>
        <p:nvSpPr>
          <p:cNvPr id="7" name="Rectangle 6"/>
          <p:cNvSpPr/>
          <p:nvPr/>
        </p:nvSpPr>
        <p:spPr>
          <a:xfrm>
            <a:off x="976372" y="4151202"/>
            <a:ext cx="330953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80" b="1" dirty="0"/>
              <a:t>A resource where initiatives can create a full Sustainability Impact Assessment report of their activities. </a:t>
            </a:r>
          </a:p>
          <a:p>
            <a:endParaRPr lang="en-IE" sz="1680" b="1" dirty="0"/>
          </a:p>
          <a:p>
            <a:r>
              <a:rPr lang="en-IE" sz="1680" b="1" dirty="0"/>
              <a:t>Also produces a 3 page summary report of impacts as a communication tool for potential funders etc.</a:t>
            </a:r>
            <a:endParaRPr lang="en-IE" sz="1680" dirty="0"/>
          </a:p>
        </p:txBody>
      </p:sp>
      <p:sp>
        <p:nvSpPr>
          <p:cNvPr id="12" name="Rectangle 11"/>
          <p:cNvSpPr/>
          <p:nvPr/>
        </p:nvSpPr>
        <p:spPr>
          <a:xfrm>
            <a:off x="4621207" y="4151202"/>
            <a:ext cx="330953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80" b="1" dirty="0"/>
              <a:t>The Talent Garden is a space for food sharing initiatives around the world to share stories about their activities and impacts. </a:t>
            </a:r>
          </a:p>
          <a:p>
            <a:endParaRPr lang="en-IE" sz="1680" b="1" dirty="0"/>
          </a:p>
          <a:p>
            <a:r>
              <a:rPr lang="en-IE" sz="1680" b="1" dirty="0"/>
              <a:t>These can be written stories, images, videos or even reports that are generated in the </a:t>
            </a:r>
            <a:r>
              <a:rPr lang="en-IE" sz="1680" b="1" dirty="0" err="1"/>
              <a:t>Toolshed</a:t>
            </a:r>
            <a:r>
              <a:rPr lang="en-IE" sz="1680" b="1" dirty="0"/>
              <a:t>. </a:t>
            </a:r>
            <a:endParaRPr lang="en-IE" sz="1680" dirty="0"/>
          </a:p>
        </p:txBody>
      </p:sp>
      <p:sp>
        <p:nvSpPr>
          <p:cNvPr id="13" name="Rectangle 12"/>
          <p:cNvSpPr/>
          <p:nvPr/>
        </p:nvSpPr>
        <p:spPr>
          <a:xfrm>
            <a:off x="8098269" y="4151204"/>
            <a:ext cx="401156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80" b="1" dirty="0"/>
              <a:t>A space where food sharing initiatives can connect with others around the world to share experiences and learn from each </a:t>
            </a:r>
            <a:r>
              <a:rPr lang="en-IE" sz="1680" b="1" dirty="0" smtClean="0"/>
              <a:t>other</a:t>
            </a:r>
          </a:p>
          <a:p>
            <a:endParaRPr lang="en-IE" sz="1680" b="1" dirty="0"/>
          </a:p>
          <a:p>
            <a:endParaRPr lang="en-IE" sz="1680" b="1" dirty="0" smtClean="0"/>
          </a:p>
        </p:txBody>
      </p:sp>
    </p:spTree>
    <p:extLst>
      <p:ext uri="{BB962C8B-B14F-4D97-AF65-F5344CB8AC3E}">
        <p14:creationId xmlns:p14="http://schemas.microsoft.com/office/powerpoint/2010/main" val="2833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320" y="1283889"/>
            <a:ext cx="5775008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20" dirty="0"/>
              <a:t>Driving the </a:t>
            </a:r>
            <a:r>
              <a:rPr lang="en-IE" sz="1920" dirty="0" err="1"/>
              <a:t>Toolshed</a:t>
            </a:r>
            <a:r>
              <a:rPr lang="en-IE" sz="1920" dirty="0"/>
              <a:t> is a sustainability impact assessment (SIA) framework developed specifically for food sharing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20" dirty="0"/>
              <a:t>The framework contains 34 indicators across 4 pillars of sustainability: Economic, Environmental, Governance and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20" dirty="0"/>
              <a:t>Framework based on existing SIA frameworks + novel indicators specific to the activities of food sharing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20" dirty="0"/>
              <a:t>The tool links reported impact areas directly to the relevant UN sustainable development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920" dirty="0"/>
              <a:t>The framework is designed to consider impact at the organisational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9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840" dirty="0"/>
              <a:t>The </a:t>
            </a:r>
            <a:r>
              <a:rPr lang="en-IE" sz="3840" dirty="0" err="1"/>
              <a:t>Toolshed</a:t>
            </a:r>
            <a:r>
              <a:rPr lang="en-US" sz="3840" dirty="0"/>
              <a:t/>
            </a:r>
            <a:br>
              <a:rPr lang="en-US" sz="3840" dirty="0"/>
            </a:b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8" y="365125"/>
            <a:ext cx="5433690" cy="54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5386" y="1523040"/>
            <a:ext cx="812931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/>
              <a:t>The </a:t>
            </a:r>
            <a:r>
              <a:rPr lang="en-IE" sz="2400" dirty="0" err="1"/>
              <a:t>Toolshed</a:t>
            </a:r>
            <a:r>
              <a:rPr lang="en-IE" sz="2400" dirty="0"/>
              <a:t> integrated a number of impact areas beyond those traditionally considered in SIA of food systems:</a:t>
            </a:r>
          </a:p>
          <a:p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Increasing levels of meal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Increasing the friendship/support network of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Increasing levels of self-efficacy amongst participants</a:t>
            </a:r>
          </a:p>
          <a:p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The potential of food sharing initiatives to influence the choices and values of participants with respect to food</a:t>
            </a:r>
          </a:p>
          <a:p>
            <a:endParaRPr lang="en-IE" sz="168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68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536" y="380040"/>
            <a:ext cx="7896167" cy="1143000"/>
          </a:xfrm>
        </p:spPr>
        <p:txBody>
          <a:bodyPr>
            <a:normAutofit fontScale="90000"/>
          </a:bodyPr>
          <a:lstStyle/>
          <a:p>
            <a:r>
              <a:rPr lang="en-IE" sz="3840" b="1" dirty="0">
                <a:solidFill>
                  <a:schemeClr val="accent1"/>
                </a:solidFill>
              </a:rPr>
              <a:t>Impact areas not traditionally considered</a:t>
            </a:r>
            <a:r>
              <a:rPr lang="en-US" sz="3840" b="1" dirty="0">
                <a:solidFill>
                  <a:schemeClr val="accent1"/>
                </a:solidFill>
              </a:rPr>
              <a:t/>
            </a:r>
            <a:br>
              <a:rPr lang="en-US" sz="3840" b="1" dirty="0">
                <a:solidFill>
                  <a:schemeClr val="accent1"/>
                </a:solidFill>
              </a:rPr>
            </a:b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81" y="0"/>
            <a:ext cx="250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5387" y="1523040"/>
            <a:ext cx="577500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1680" dirty="0"/>
          </a:p>
          <a:p>
            <a:endParaRPr lang="en-IE" sz="168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840" b="1" dirty="0" smtClean="0">
                <a:solidFill>
                  <a:schemeClr val="accent1"/>
                </a:solidFill>
              </a:rPr>
              <a:t>Research challenges</a:t>
            </a:r>
            <a:r>
              <a:rPr lang="en-US" sz="3840" b="1" dirty="0">
                <a:solidFill>
                  <a:schemeClr val="accent1"/>
                </a:solidFill>
              </a:rPr>
              <a:t/>
            </a:r>
            <a:br>
              <a:rPr lang="en-US" sz="3840" b="1" dirty="0">
                <a:solidFill>
                  <a:schemeClr val="accent1"/>
                </a:solidFill>
              </a:rPr>
            </a:br>
            <a:endParaRPr lang="en-IE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081" y="0"/>
            <a:ext cx="250291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387" y="1313490"/>
            <a:ext cx="77106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Ensuring the </a:t>
            </a:r>
            <a:r>
              <a:rPr lang="en-IE" sz="2400" dirty="0" smtClean="0"/>
              <a:t>Sustainability Impact Assessment </a:t>
            </a:r>
            <a:r>
              <a:rPr lang="en-IE" sz="2400" dirty="0"/>
              <a:t>is both accessible and informative for initiatives who may have little time and resources to dedicate to impact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But </a:t>
            </a:r>
            <a:r>
              <a:rPr lang="en-IE" sz="2400" dirty="0" smtClean="0"/>
              <a:t>any assessment </a:t>
            </a:r>
            <a:r>
              <a:rPr lang="en-IE" sz="2400" dirty="0"/>
              <a:t>also needs to be considered rigorous enough for its outputs to be valued by funders and policy makers</a:t>
            </a:r>
          </a:p>
          <a:p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Understanding the temporal considerations around the impact of sharing is a wicked problem!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Ethical considerations around the application of quantitative sustainability assessment to food sharing initiatives </a:t>
            </a:r>
          </a:p>
        </p:txBody>
      </p:sp>
    </p:spTree>
    <p:extLst>
      <p:ext uri="{BB962C8B-B14F-4D97-AF65-F5344CB8AC3E}">
        <p14:creationId xmlns:p14="http://schemas.microsoft.com/office/powerpoint/2010/main" val="864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-1040854" y="387478"/>
            <a:ext cx="924795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The SHARE IT toolkit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2254377"/>
            <a:ext cx="11353800" cy="4260723"/>
          </a:xfrm>
        </p:spPr>
        <p:txBody>
          <a:bodyPr>
            <a:normAutofit/>
          </a:bodyPr>
          <a:lstStyle/>
          <a:p>
            <a:r>
              <a:rPr lang="en-IE" dirty="0" smtClean="0"/>
              <a:t>Launched in last week check it out - </a:t>
            </a:r>
            <a:r>
              <a:rPr lang="en-IE" dirty="0" smtClean="0">
                <a:solidFill>
                  <a:srgbClr val="00B0F0"/>
                </a:solidFill>
                <a:hlinkClick r:id="rId2"/>
              </a:rPr>
              <a:t>shareit.sharecity.ie</a:t>
            </a:r>
            <a:endParaRPr lang="en-IE" dirty="0" smtClean="0">
              <a:solidFill>
                <a:srgbClr val="00B0F0"/>
              </a:solidFill>
            </a:endParaRPr>
          </a:p>
          <a:p>
            <a:endParaRPr lang="en-IE" dirty="0"/>
          </a:p>
          <a:p>
            <a:r>
              <a:rPr lang="en-IE" dirty="0" smtClean="0"/>
              <a:t>Already 14 food sharing initiatives registered</a:t>
            </a:r>
          </a:p>
          <a:p>
            <a:endParaRPr lang="en-IE" dirty="0"/>
          </a:p>
          <a:p>
            <a:r>
              <a:rPr lang="en-IE" dirty="0" smtClean="0"/>
              <a:t>National initiatives including </a:t>
            </a:r>
            <a:r>
              <a:rPr lang="en-IE" dirty="0" err="1" smtClean="0"/>
              <a:t>FoodCloud</a:t>
            </a:r>
            <a:r>
              <a:rPr lang="en-IE" dirty="0" smtClean="0"/>
              <a:t> in Ireland and </a:t>
            </a:r>
            <a:r>
              <a:rPr lang="en-IE" dirty="0" err="1" smtClean="0"/>
              <a:t>Ackerdemia</a:t>
            </a:r>
            <a:r>
              <a:rPr lang="en-IE" dirty="0" smtClean="0"/>
              <a:t> in Germany have already made their reports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57" t="-1" r="18082" b="58161"/>
          <a:stretch/>
        </p:blipFill>
        <p:spPr>
          <a:xfrm>
            <a:off x="6553200" y="9997"/>
            <a:ext cx="5638800" cy="19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359229"/>
            <a:ext cx="1159110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Some reflections from experience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135814"/>
              </p:ext>
            </p:extLst>
          </p:nvPr>
        </p:nvGraphicFramePr>
        <p:xfrm>
          <a:off x="876300" y="1317823"/>
          <a:ext cx="105156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724650" y="1317823"/>
            <a:ext cx="1962150" cy="33113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371600" y="4907688"/>
            <a:ext cx="10020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800" dirty="0"/>
              <a:t>Straddling the boundary between natural and social sciences </a:t>
            </a:r>
            <a:r>
              <a:rPr lang="en-IE" sz="2800" dirty="0" smtClean="0"/>
              <a:t>is </a:t>
            </a:r>
            <a:r>
              <a:rPr lang="en-IE" sz="2800" dirty="0"/>
              <a:t>challenging </a:t>
            </a:r>
            <a:r>
              <a:rPr lang="en-IE" sz="2800" dirty="0" smtClean="0"/>
              <a:t>but can be a rewarding space to operate in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74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359229"/>
            <a:ext cx="1159110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Some reflections from experience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508" y="2114550"/>
            <a:ext cx="10515600" cy="4343401"/>
          </a:xfrm>
        </p:spPr>
        <p:txBody>
          <a:bodyPr>
            <a:normAutofit/>
          </a:bodyPr>
          <a:lstStyle/>
          <a:p>
            <a:r>
              <a:rPr lang="en-IE" dirty="0" smtClean="0"/>
              <a:t>Non-academic partners come in many different </a:t>
            </a:r>
            <a:r>
              <a:rPr lang="en-IE" dirty="0" smtClean="0"/>
              <a:t>forms and need different approaches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Know exactly why you are taking </a:t>
            </a:r>
            <a:r>
              <a:rPr lang="en-IE" dirty="0" smtClean="0"/>
              <a:t>a particular </a:t>
            </a:r>
            <a:r>
              <a:rPr lang="en-IE" dirty="0" smtClean="0"/>
              <a:t>postdoctoral </a:t>
            </a:r>
            <a:r>
              <a:rPr lang="en-IE" dirty="0" smtClean="0"/>
              <a:t>role</a:t>
            </a:r>
          </a:p>
          <a:p>
            <a:endParaRPr lang="en-IE" dirty="0"/>
          </a:p>
          <a:p>
            <a:r>
              <a:rPr lang="en-IE" dirty="0" smtClean="0"/>
              <a:t>Don’t be surprised to experience imposter syndrome if changing research focus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2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-1099743" y="269685"/>
            <a:ext cx="1159110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Academic background – pre postdoc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ree Doctor With Test Tube Royalty Free Stock Photo - 193006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24216"/>
          <a:stretch/>
        </p:blipFill>
        <p:spPr bwMode="auto">
          <a:xfrm>
            <a:off x="9636608" y="52847"/>
            <a:ext cx="2495234" cy="23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Oil Refinery Petrochemical Industry Plant Royalty Free Stock Photography - 206743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70" y="2560921"/>
            <a:ext cx="3256072" cy="21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06" y="4826944"/>
            <a:ext cx="2895336" cy="20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872" y="1228279"/>
            <a:ext cx="844263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 smtClean="0"/>
              <a:t>BSc – Chemistry</a:t>
            </a:r>
          </a:p>
          <a:p>
            <a:endParaRPr lang="en-I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 smtClean="0"/>
              <a:t>MSc – Clean Technology (Engineering)</a:t>
            </a:r>
            <a:endParaRPr lang="en-I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 smtClean="0"/>
              <a:t>PhD – Animal Science: Modelling </a:t>
            </a:r>
            <a:r>
              <a:rPr lang="en-IE" sz="3600" dirty="0"/>
              <a:t>the environmental impacts of pig farming systems and the potential of nutritional solutions to mitigate them</a:t>
            </a:r>
            <a:endParaRPr lang="en-IE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8171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359229"/>
            <a:ext cx="11591108" cy="958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Thank you for your attention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1317823"/>
            <a:ext cx="11601450" cy="51782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1800" dirty="0" smtClean="0"/>
              <a:t>			</a:t>
            </a:r>
            <a:r>
              <a:rPr lang="en-AU" dirty="0" smtClean="0"/>
              <a:t>Stephen Mackenzie – mackenst@tcd.ie</a:t>
            </a:r>
          </a:p>
          <a:p>
            <a:pPr marL="0" indent="0" algn="ctr">
              <a:buNone/>
            </a:pPr>
            <a:endParaRPr lang="en-AU" b="1" dirty="0" smtClean="0"/>
          </a:p>
          <a:p>
            <a:pPr marL="0" indent="0" algn="ctr">
              <a:buNone/>
            </a:pPr>
            <a:r>
              <a:rPr lang="en-AU" sz="1800" b="1" dirty="0" smtClean="0"/>
              <a:t>Recent papers</a:t>
            </a:r>
            <a:endParaRPr lang="en-AU" sz="1800" dirty="0"/>
          </a:p>
          <a:p>
            <a:r>
              <a:rPr lang="en-AU" sz="1800" dirty="0" smtClean="0"/>
              <a:t>Mackenzie</a:t>
            </a:r>
            <a:r>
              <a:rPr lang="en-AU" sz="1800" dirty="0"/>
              <a:t>, S.G. and Davies, A. (2019) SHARE IT: Challenges and opportunities in co-designing a sustainability assessment framework for urban food sharing initiatives. Environmental Impact Assessment Review. 79. </a:t>
            </a:r>
            <a:r>
              <a:rPr lang="en-AU" sz="1800" u="sng" dirty="0">
                <a:hlinkClick r:id="rId2"/>
              </a:rPr>
              <a:t>Available </a:t>
            </a:r>
            <a:r>
              <a:rPr lang="en-AU" sz="1800" u="sng" dirty="0" smtClean="0">
                <a:hlinkClick r:id="rId2"/>
              </a:rPr>
              <a:t>online</a:t>
            </a:r>
            <a:endParaRPr lang="en-AU" sz="1800" u="sng" dirty="0" smtClean="0"/>
          </a:p>
          <a:p>
            <a:pPr marL="0" indent="0">
              <a:buNone/>
            </a:pPr>
            <a:endParaRPr lang="en-IE" sz="1800" dirty="0"/>
          </a:p>
          <a:p>
            <a:r>
              <a:rPr lang="en-AU" sz="1800" dirty="0" err="1"/>
              <a:t>Ottosen</a:t>
            </a:r>
            <a:r>
              <a:rPr lang="en-AU" sz="1800" dirty="0"/>
              <a:t>, M., Mackenzie, S.G., Wallace, M. and </a:t>
            </a:r>
            <a:r>
              <a:rPr lang="en-AU" sz="1800" dirty="0" err="1"/>
              <a:t>Kyriazakis</a:t>
            </a:r>
            <a:r>
              <a:rPr lang="en-AU" sz="1800" dirty="0"/>
              <a:t>, I. (2019) A method to account for the effect of genetic traits of pigs on the environmental impacts from their production system. International Journal of Life Cycle Assessment. </a:t>
            </a:r>
            <a:r>
              <a:rPr lang="en-AU" sz="1800" u="sng" dirty="0">
                <a:hlinkClick r:id="rId3"/>
              </a:rPr>
              <a:t>Available </a:t>
            </a:r>
            <a:r>
              <a:rPr lang="en-AU" sz="1800" u="sng" dirty="0" smtClean="0">
                <a:hlinkClick r:id="rId3"/>
              </a:rPr>
              <a:t>online</a:t>
            </a:r>
            <a:endParaRPr lang="en-AU" sz="1800" u="sng" dirty="0"/>
          </a:p>
          <a:p>
            <a:pPr marL="0" indent="0">
              <a:buNone/>
            </a:pPr>
            <a:endParaRPr lang="en-AU" sz="1800" u="sng" dirty="0"/>
          </a:p>
          <a:p>
            <a:r>
              <a:rPr lang="en-IE" sz="1800" dirty="0" err="1"/>
              <a:t>Tallentire</a:t>
            </a:r>
            <a:r>
              <a:rPr lang="en-IE" sz="1800" dirty="0"/>
              <a:t>, C.W., Mackenzie, S.G. and </a:t>
            </a:r>
            <a:r>
              <a:rPr lang="en-IE" sz="1800" dirty="0" err="1"/>
              <a:t>Kyriazakis</a:t>
            </a:r>
            <a:r>
              <a:rPr lang="en-IE" sz="1800" dirty="0"/>
              <a:t>, I. (2018) Can novel ingredients replace soybeans and reduce the environmental burdens of European livestock systems in the future? Journal of Cleaner Production 187: 338-347</a:t>
            </a:r>
            <a:r>
              <a:rPr lang="en-IE" sz="1800" dirty="0" smtClean="0"/>
              <a:t>.</a:t>
            </a:r>
          </a:p>
          <a:p>
            <a:endParaRPr lang="en-IE" sz="1800" dirty="0"/>
          </a:p>
          <a:p>
            <a:r>
              <a:rPr lang="en-IE" sz="1800" dirty="0"/>
              <a:t>Mackenzie, S.G., Wallace, M. and </a:t>
            </a:r>
            <a:r>
              <a:rPr lang="en-IE" sz="1800" dirty="0" err="1"/>
              <a:t>Kyriazakis</a:t>
            </a:r>
            <a:r>
              <a:rPr lang="en-IE" sz="1800" dirty="0"/>
              <a:t>, I. (2017) How effective can environmental taxes be in reducing the environmental impact of pig farming systems. Agricultural Systems. 152: 131-144 </a:t>
            </a:r>
            <a:endParaRPr lang="en-AU" sz="1800" dirty="0" smtClean="0"/>
          </a:p>
          <a:p>
            <a:endParaRPr lang="en-AU" sz="1800" u="sng" dirty="0" smtClean="0"/>
          </a:p>
          <a:p>
            <a:endParaRPr lang="en-AU" sz="1800" u="sng" dirty="0"/>
          </a:p>
          <a:p>
            <a:endParaRPr lang="en-AU" sz="1800" u="sng" dirty="0" smtClean="0"/>
          </a:p>
          <a:p>
            <a:endParaRPr lang="en-IE" sz="1800" dirty="0"/>
          </a:p>
          <a:p>
            <a:endParaRPr lang="en-IE" sz="1800" dirty="0" smtClean="0"/>
          </a:p>
          <a:p>
            <a:endParaRPr lang="en-IE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99" y="838526"/>
            <a:ext cx="2483459" cy="11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359229"/>
            <a:ext cx="11591108" cy="1466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Modelling environmental impacts of animal production systems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http://suspig-era.net/wp-content/uploads/2017/11/cropped-LogoFinallong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65656"/>
              </a:clrFrom>
              <a:clrTo>
                <a:srgbClr val="565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2" y="1919429"/>
            <a:ext cx="3241055" cy="9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65" y="1749651"/>
            <a:ext cx="912915" cy="106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079" y="1417126"/>
            <a:ext cx="1401848" cy="1401848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01333" y="2316670"/>
            <a:ext cx="10889775" cy="39861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Recent work in this area: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The potential of genetic change and breeding to reduce the environmental impact of pig production</a:t>
            </a:r>
          </a:p>
          <a:p>
            <a:endParaRPr lang="en-IE" dirty="0"/>
          </a:p>
          <a:p>
            <a:r>
              <a:rPr lang="en-IE" dirty="0" smtClean="0"/>
              <a:t>The potential of smart management technologies to mitigate the environmental impacts of livestock systems</a:t>
            </a:r>
          </a:p>
          <a:p>
            <a:endParaRPr lang="en-IE" dirty="0"/>
          </a:p>
          <a:p>
            <a:r>
              <a:rPr lang="en-IE" dirty="0" smtClean="0"/>
              <a:t>The implications of Animal health issues for the environmental impacts of livestock production </a:t>
            </a:r>
          </a:p>
          <a:p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0191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016889-475A-4B74-8C25-199BA48C8312}"/>
              </a:ext>
            </a:extLst>
          </p:cNvPr>
          <p:cNvSpPr txBox="1">
            <a:spLocks/>
          </p:cNvSpPr>
          <p:nvPr/>
        </p:nvSpPr>
        <p:spPr>
          <a:xfrm>
            <a:off x="0" y="-10374"/>
            <a:ext cx="11591108" cy="14663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smtClean="0">
                <a:solidFill>
                  <a:schemeClr val="accent1"/>
                </a:solidFill>
              </a:rPr>
              <a:t>Modelling Techniques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05326" y="1456022"/>
            <a:ext cx="9762308" cy="4403557"/>
          </a:xfrm>
        </p:spPr>
        <p:txBody>
          <a:bodyPr>
            <a:noAutofit/>
          </a:bodyPr>
          <a:lstStyle/>
          <a:p>
            <a:endParaRPr lang="en-IE" sz="2400" dirty="0" smtClean="0"/>
          </a:p>
          <a:p>
            <a:r>
              <a:rPr lang="en-IE" sz="2400" dirty="0" smtClean="0"/>
              <a:t>Life Cycle Assessment</a:t>
            </a:r>
          </a:p>
          <a:p>
            <a:endParaRPr lang="en-IE" sz="2400" dirty="0"/>
          </a:p>
          <a:p>
            <a:r>
              <a:rPr lang="en-IE" sz="2400" dirty="0" smtClean="0"/>
              <a:t>Marginal Abatement cost curves (Bio-economic modelling)</a:t>
            </a:r>
          </a:p>
          <a:p>
            <a:endParaRPr lang="en-IE" sz="2400" dirty="0"/>
          </a:p>
          <a:p>
            <a:r>
              <a:rPr lang="en-IE" sz="2400" dirty="0" smtClean="0"/>
              <a:t>Genetic selection indices</a:t>
            </a:r>
          </a:p>
          <a:p>
            <a:endParaRPr lang="en-IE" sz="2400" dirty="0"/>
          </a:p>
          <a:p>
            <a:r>
              <a:rPr lang="en-IE" sz="2400" dirty="0" smtClean="0"/>
              <a:t>Linear programming for system optimisation – e.g. feed formulation for livestock</a:t>
            </a:r>
          </a:p>
          <a:p>
            <a:endParaRPr lang="en-IE" sz="2400" dirty="0"/>
          </a:p>
          <a:p>
            <a:r>
              <a:rPr lang="en-IE" sz="2400" dirty="0" smtClean="0"/>
              <a:t>Novel applications of uncertainty and sensitivity analysis techniques</a:t>
            </a:r>
          </a:p>
          <a:p>
            <a:endParaRPr lang="en-IE" sz="2400" dirty="0"/>
          </a:p>
          <a:p>
            <a:endParaRPr lang="en-IE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8019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of the industry </a:t>
            </a:r>
            <a:r>
              <a:rPr lang="en-GB" dirty="0" smtClean="0"/>
              <a:t>partners from </a:t>
            </a:r>
            <a:r>
              <a:rPr lang="en-GB" dirty="0" smtClean="0"/>
              <a:t>projects on </a:t>
            </a:r>
            <a:r>
              <a:rPr lang="en-GB" dirty="0" smtClean="0"/>
              <a:t>livestock </a:t>
            </a:r>
            <a:r>
              <a:rPr lang="en-GB" dirty="0" smtClean="0"/>
              <a:t>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3" y="1800616"/>
            <a:ext cx="3948113" cy="2514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69" y="2152649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525" y="2224087"/>
            <a:ext cx="3133725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959" y="4315606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266" y="4286249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SHARECITY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18" y="4771766"/>
            <a:ext cx="2851680" cy="6326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24" y="2892661"/>
            <a:ext cx="1778060" cy="170139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29660" y="2156429"/>
            <a:ext cx="7497802" cy="308526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IE" sz="1320" b="1" dirty="0">
                <a:solidFill>
                  <a:prstClr val="black"/>
                </a:solidFill>
              </a:rPr>
              <a:t>Aims &amp; Objectives</a:t>
            </a:r>
          </a:p>
          <a:p>
            <a:pPr marL="0" indent="0" algn="ctr">
              <a:buNone/>
              <a:defRPr/>
            </a:pPr>
            <a:endParaRPr lang="en-IE" sz="132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IE" sz="1320" dirty="0">
                <a:solidFill>
                  <a:prstClr val="black"/>
                </a:solidFill>
              </a:rPr>
              <a:t>To establish the </a:t>
            </a:r>
            <a:r>
              <a:rPr lang="en-IE" sz="1320" b="1" dirty="0">
                <a:solidFill>
                  <a:prstClr val="black"/>
                </a:solidFill>
              </a:rPr>
              <a:t>significance</a:t>
            </a:r>
            <a:r>
              <a:rPr lang="en-IE" sz="1320" dirty="0">
                <a:solidFill>
                  <a:prstClr val="black"/>
                </a:solidFill>
              </a:rPr>
              <a:t> and </a:t>
            </a:r>
            <a:r>
              <a:rPr lang="en-IE" sz="1320" b="1" dirty="0">
                <a:solidFill>
                  <a:prstClr val="black"/>
                </a:solidFill>
              </a:rPr>
              <a:t>potential</a:t>
            </a:r>
            <a:r>
              <a:rPr lang="en-IE" sz="1320" dirty="0">
                <a:solidFill>
                  <a:prstClr val="black"/>
                </a:solidFill>
              </a:rPr>
              <a:t> of food sharing economies to transform cities onto more sustainable pathways</a:t>
            </a:r>
          </a:p>
          <a:p>
            <a:pPr marL="0" indent="0">
              <a:buNone/>
              <a:defRPr/>
            </a:pPr>
            <a:endParaRPr lang="en-IE" sz="1320" dirty="0">
              <a:solidFill>
                <a:prstClr val="black"/>
              </a:solidFill>
            </a:endParaRPr>
          </a:p>
          <a:p>
            <a:pPr>
              <a:buFont typeface="+mj-lt"/>
              <a:buAutoNum type="arabicParenR"/>
              <a:defRPr/>
            </a:pP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Develop </a:t>
            </a:r>
            <a:r>
              <a:rPr lang="en-IE" sz="1320" b="1" dirty="0">
                <a:solidFill>
                  <a:schemeClr val="bg1">
                    <a:lumMod val="65000"/>
                  </a:schemeClr>
                </a:solidFill>
              </a:rPr>
              <a:t>deeper</a:t>
            </a: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IE" sz="1320" b="1" dirty="0">
                <a:solidFill>
                  <a:schemeClr val="bg1">
                    <a:lumMod val="65000"/>
                  </a:schemeClr>
                </a:solidFill>
              </a:rPr>
              <a:t>theoretical</a:t>
            </a: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 understanding of contemporary food sharing</a:t>
            </a:r>
          </a:p>
          <a:p>
            <a:pPr marL="205740" indent="-205740">
              <a:buFont typeface="+mj-lt"/>
              <a:buAutoNum type="arabicParenR"/>
              <a:defRPr/>
            </a:pPr>
            <a:endParaRPr lang="en-IE" sz="132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+mj-lt"/>
              <a:buAutoNum type="arabicParenR"/>
              <a:defRPr/>
            </a:pP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Generate </a:t>
            </a:r>
            <a:r>
              <a:rPr lang="en-IE" sz="1320" b="1" dirty="0">
                <a:solidFill>
                  <a:schemeClr val="bg1">
                    <a:lumMod val="65000"/>
                  </a:schemeClr>
                </a:solidFill>
              </a:rPr>
              <a:t>comparative international empirical </a:t>
            </a: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data about food sharing activities within cities</a:t>
            </a:r>
          </a:p>
          <a:p>
            <a:pPr>
              <a:buFont typeface="+mj-lt"/>
              <a:buAutoNum type="arabicParenR"/>
              <a:defRPr/>
            </a:pPr>
            <a:endParaRPr lang="en-IE" sz="1320" dirty="0">
              <a:solidFill>
                <a:prstClr val="black"/>
              </a:solidFill>
            </a:endParaRPr>
          </a:p>
          <a:p>
            <a:pPr>
              <a:buFont typeface="+mj-lt"/>
              <a:buAutoNum type="arabicParenR"/>
              <a:defRPr/>
            </a:pPr>
            <a:r>
              <a:rPr lang="en-IE" sz="1320" dirty="0">
                <a:solidFill>
                  <a:prstClr val="black"/>
                </a:solidFill>
              </a:rPr>
              <a:t>Assess the </a:t>
            </a:r>
            <a:r>
              <a:rPr lang="en-IE" sz="1320" b="1" dirty="0">
                <a:solidFill>
                  <a:prstClr val="black"/>
                </a:solidFill>
              </a:rPr>
              <a:t>impact</a:t>
            </a:r>
            <a:r>
              <a:rPr lang="en-IE" sz="1320" dirty="0">
                <a:solidFill>
                  <a:prstClr val="black"/>
                </a:solidFill>
              </a:rPr>
              <a:t> of food sharing activities on urban food sustainability</a:t>
            </a:r>
          </a:p>
          <a:p>
            <a:pPr>
              <a:buFont typeface="+mj-lt"/>
              <a:buAutoNum type="arabicParenR"/>
              <a:defRPr/>
            </a:pPr>
            <a:endParaRPr lang="en-IE" sz="1320" dirty="0">
              <a:solidFill>
                <a:prstClr val="black"/>
              </a:solidFill>
            </a:endParaRPr>
          </a:p>
          <a:p>
            <a:pPr>
              <a:buFont typeface="+mj-lt"/>
              <a:buAutoNum type="arabicParenR"/>
              <a:defRPr/>
            </a:pP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Explore how food sharing in cities might </a:t>
            </a:r>
            <a:r>
              <a:rPr lang="en-IE" sz="1320" b="1" dirty="0">
                <a:solidFill>
                  <a:schemeClr val="bg1">
                    <a:lumMod val="65000"/>
                  </a:schemeClr>
                </a:solidFill>
              </a:rPr>
              <a:t>evolve</a:t>
            </a:r>
            <a:r>
              <a:rPr lang="en-IE" sz="1320" dirty="0">
                <a:solidFill>
                  <a:schemeClr val="bg1">
                    <a:lumMod val="65000"/>
                  </a:schemeClr>
                </a:solidFill>
              </a:rPr>
              <a:t> in the future</a:t>
            </a:r>
          </a:p>
          <a:p>
            <a:pPr marL="0" indent="0">
              <a:buNone/>
              <a:defRPr/>
            </a:pPr>
            <a:endParaRPr lang="en-US" sz="168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1194" y="1542563"/>
            <a:ext cx="6871542" cy="876269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C1D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1320" dirty="0">
                <a:solidFill>
                  <a:prstClr val="black"/>
                </a:solidFill>
              </a:rPr>
              <a:t>SHARECITY is a 5-year research project funded by the </a:t>
            </a:r>
            <a:r>
              <a:rPr lang="en-IE" sz="1320" b="1" dirty="0">
                <a:solidFill>
                  <a:prstClr val="black"/>
                </a:solidFill>
              </a:rPr>
              <a:t>European Research Council </a:t>
            </a:r>
            <a:r>
              <a:rPr lang="en-IE" sz="1320" dirty="0">
                <a:solidFill>
                  <a:prstClr val="black"/>
                </a:solidFill>
              </a:rPr>
              <a:t>which is exploring </a:t>
            </a:r>
            <a:r>
              <a:rPr lang="en-US" sz="1320" dirty="0">
                <a:solidFill>
                  <a:prstClr val="black"/>
                </a:solidFill>
              </a:rPr>
              <a:t>the practice and sustainability potential of city-based food sharing economies.</a:t>
            </a:r>
          </a:p>
          <a:p>
            <a:pPr marL="0" indent="0">
              <a:buNone/>
              <a:defRPr/>
            </a:pPr>
            <a:endParaRPr lang="en-IE" sz="168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8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09725" y="4148530"/>
            <a:ext cx="7154760" cy="55512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64"/>
          </a:p>
        </p:txBody>
      </p:sp>
      <p:sp>
        <p:nvSpPr>
          <p:cNvPr id="3" name="TextBox 2"/>
          <p:cNvSpPr txBox="1"/>
          <p:nvPr/>
        </p:nvSpPr>
        <p:spPr>
          <a:xfrm>
            <a:off x="951193" y="5645316"/>
            <a:ext cx="87615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40" dirty="0"/>
              <a:t>Food sharing definition used - having a portion [of food] with another or others; giving a portion [of food] to others; using, occupying or enjoying [food and food related spaces to include the growing, cooking and/or eating of food] jointly; possessing an interest [in food] in common; or telling someone about [food]” (Davies and Legg, 2018: 237)</a:t>
            </a:r>
          </a:p>
          <a:p>
            <a:endParaRPr lang="en-IE" sz="216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18" y="90068"/>
            <a:ext cx="2483459" cy="1144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790" y="1654880"/>
            <a:ext cx="2438010" cy="6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Why focus on urban food sustainability?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91619" y="4719489"/>
            <a:ext cx="6699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600" dirty="0"/>
          </a:p>
          <a:p>
            <a:r>
              <a:rPr lang="en-IE" sz="1600" b="1" dirty="0"/>
              <a:t>SOCIETAL META-CHALLENGE</a:t>
            </a:r>
          </a:p>
          <a:p>
            <a:r>
              <a:rPr lang="en-IE" sz="1600" dirty="0"/>
              <a:t>To transform urban food systems in a just and sustainable manner</a:t>
            </a:r>
            <a:endParaRPr lang="en-IE" sz="1000" dirty="0"/>
          </a:p>
          <a:p>
            <a:endParaRPr lang="en-IE" sz="1600" dirty="0"/>
          </a:p>
          <a:p>
            <a:r>
              <a:rPr lang="en-IE" sz="2000" b="1" dirty="0"/>
              <a:t>SHARECITY INNOVATION</a:t>
            </a:r>
          </a:p>
          <a:p>
            <a:r>
              <a:rPr lang="en-IE" sz="1400" b="1" dirty="0"/>
              <a:t>Reframing debates to include city-based food sharing</a:t>
            </a:r>
          </a:p>
          <a:p>
            <a:r>
              <a:rPr lang="en-IE" sz="1400" b="1" dirty="0"/>
              <a:t>economies</a:t>
            </a:r>
            <a:endParaRPr lang="en-IE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4909599" y="1417639"/>
            <a:ext cx="68813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~ 70% of global population living in cities by 2050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Issues for Urban Food Systems</a:t>
            </a:r>
          </a:p>
          <a:p>
            <a:pPr lvl="1">
              <a:spcBef>
                <a:spcPts val="600"/>
              </a:spcBef>
            </a:pPr>
            <a:r>
              <a:rPr lang="en-GB" sz="1600" b="1" dirty="0"/>
              <a:t>Social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Increased Isolation (dining alone), Food Poverty, Detachment from Food and Nature</a:t>
            </a:r>
          </a:p>
          <a:p>
            <a:pPr lvl="1">
              <a:spcBef>
                <a:spcPts val="600"/>
              </a:spcBef>
            </a:pPr>
            <a:r>
              <a:rPr lang="en-GB" sz="1600" b="1" dirty="0"/>
              <a:t>Environmental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Land Use Change, Food Waste, Increased Meat Consumption</a:t>
            </a:r>
          </a:p>
          <a:p>
            <a:pPr lvl="1">
              <a:spcBef>
                <a:spcPts val="600"/>
              </a:spcBef>
            </a:pPr>
            <a:r>
              <a:rPr lang="en-GB" sz="1600" b="1" dirty="0"/>
              <a:t>Economic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Fair Returns to Farmers, Affordability and Accessibility, New &amp; Diverse Food Economies</a:t>
            </a:r>
          </a:p>
        </p:txBody>
      </p:sp>
      <p:pic>
        <p:nvPicPr>
          <p:cNvPr id="1026" name="Picture 2" descr="Image result for food waste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4897" y="3040565"/>
            <a:ext cx="2575562" cy="16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ating alone common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8" r="44945" b="21550"/>
          <a:stretch/>
        </p:blipFill>
        <p:spPr bwMode="auto">
          <a:xfrm>
            <a:off x="1490699" y="1417639"/>
            <a:ext cx="2323958" cy="17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rban food des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52" y="4827215"/>
            <a:ext cx="2882653" cy="20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sharing - very diverse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29661" y="2561750"/>
          <a:ext cx="4606145" cy="408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434615" y="1417639"/>
          <a:ext cx="4333711" cy="248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094780" y="3840526"/>
          <a:ext cx="4812236" cy="30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9661" y="1417639"/>
            <a:ext cx="6075198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6" indent="-2571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60" dirty="0"/>
              <a:t>70 % of initiatives share multiple food related stuff, spaces or skills</a:t>
            </a:r>
          </a:p>
          <a:p>
            <a:pPr marL="257176" indent="-2571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60" dirty="0"/>
              <a:t>53 % of initiatives share via multiple methods</a:t>
            </a:r>
          </a:p>
          <a:p>
            <a:pPr marL="257176" indent="-25717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60" dirty="0"/>
              <a:t>21 % of initiatives use multiple organisational structures</a:t>
            </a:r>
          </a:p>
        </p:txBody>
      </p:sp>
    </p:spTree>
    <p:extLst>
      <p:ext uri="{BB962C8B-B14F-4D97-AF65-F5344CB8AC3E}">
        <p14:creationId xmlns:p14="http://schemas.microsoft.com/office/powerpoint/2010/main" val="8454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>
            <a:normAutofit/>
          </a:bodyPr>
          <a:lstStyle/>
          <a:p>
            <a:r>
              <a:rPr lang="en-IE" sz="3200" dirty="0"/>
              <a:t>Case study example: Be Enriched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0"/>
          <a:stretch/>
        </p:blipFill>
        <p:spPr bwMode="auto">
          <a:xfrm>
            <a:off x="826168" y="912311"/>
            <a:ext cx="10515600" cy="22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5642" y="3150088"/>
            <a:ext cx="114179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/>
              <a:t>Summary of Be- Enriched activities:</a:t>
            </a:r>
          </a:p>
          <a:p>
            <a:endParaRPr lang="en-IE" sz="1400" dirty="0"/>
          </a:p>
          <a:p>
            <a:r>
              <a:rPr lang="en-IE" sz="1400" dirty="0"/>
              <a:t>•	Provide important shared eating experiences to those who may otherwise not have them</a:t>
            </a:r>
          </a:p>
          <a:p>
            <a:endParaRPr lang="en-IE" sz="1400" dirty="0"/>
          </a:p>
          <a:p>
            <a:r>
              <a:rPr lang="en-IE" sz="1400" dirty="0"/>
              <a:t>•	Provide weekly access to balanced cooked meals using fresh ingredients for those who otherwise </a:t>
            </a:r>
            <a:r>
              <a:rPr lang="en-IE" sz="1400" dirty="0" smtClean="0"/>
              <a:t>may not get </a:t>
            </a:r>
            <a:r>
              <a:rPr lang="en-IE" sz="1400" dirty="0"/>
              <a:t>them</a:t>
            </a:r>
          </a:p>
          <a:p>
            <a:endParaRPr lang="en-IE" sz="1400" dirty="0"/>
          </a:p>
          <a:p>
            <a:r>
              <a:rPr lang="en-IE" sz="1400" dirty="0"/>
              <a:t>•	Provide education on food safety, nutrition, cooking skills and food budgeting for youth groups and </a:t>
            </a:r>
            <a:r>
              <a:rPr lang="en-IE" sz="1400" dirty="0" smtClean="0"/>
              <a:t>broader </a:t>
            </a:r>
            <a:r>
              <a:rPr lang="en-IE" sz="1400" dirty="0"/>
              <a:t>audiences in the form of cooking </a:t>
            </a:r>
            <a:r>
              <a:rPr lang="en-IE" sz="1400" dirty="0" smtClean="0"/>
              <a:t>	classes </a:t>
            </a:r>
            <a:r>
              <a:rPr lang="en-IE" sz="1400" dirty="0"/>
              <a:t>and take home educational </a:t>
            </a:r>
            <a:r>
              <a:rPr lang="en-IE" sz="1400" dirty="0" smtClean="0"/>
              <a:t>materials</a:t>
            </a:r>
          </a:p>
          <a:p>
            <a:endParaRPr lang="en-IE" sz="1400" dirty="0"/>
          </a:p>
          <a:p>
            <a:endParaRPr lang="en-IE" sz="1400" dirty="0"/>
          </a:p>
          <a:p>
            <a:r>
              <a:rPr lang="en-IE" sz="1400" dirty="0"/>
              <a:t>•	Use platform (particularly online) to engage in activism to promote changes in food policy and increase </a:t>
            </a:r>
            <a:r>
              <a:rPr lang="en-IE" sz="1400" dirty="0" smtClean="0"/>
              <a:t>access </a:t>
            </a:r>
            <a:r>
              <a:rPr lang="en-IE" sz="1400" dirty="0"/>
              <a:t>to healthy, affordable food for </a:t>
            </a:r>
            <a:r>
              <a:rPr lang="en-IE" sz="1400" dirty="0" smtClean="0"/>
              <a:t>	everyone </a:t>
            </a:r>
            <a:r>
              <a:rPr lang="en-IE" sz="1400" dirty="0"/>
              <a:t>through grassroots campaigns</a:t>
            </a:r>
          </a:p>
        </p:txBody>
      </p:sp>
    </p:spTree>
    <p:extLst>
      <p:ext uri="{BB962C8B-B14F-4D97-AF65-F5344CB8AC3E}">
        <p14:creationId xmlns:p14="http://schemas.microsoft.com/office/powerpoint/2010/main" val="13775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1470</Words>
  <Application>Microsoft Office PowerPoint</Application>
  <PresentationFormat>Widescreen</PresentationFormat>
  <Paragraphs>196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Falling between stools?   Straddling disciplines within academia and discovering the limits of quantitative approaches in transdisciplinary research  Dr Stephen Mackenzie  Trinity College Dublin and Newcastle University </vt:lpstr>
      <vt:lpstr>PowerPoint Presentation</vt:lpstr>
      <vt:lpstr>PowerPoint Presentation</vt:lpstr>
      <vt:lpstr>PowerPoint Presentation</vt:lpstr>
      <vt:lpstr>Some of the industry partners from projects on livestock systems</vt:lpstr>
      <vt:lpstr>SHARECITY</vt:lpstr>
      <vt:lpstr>Why focus on urban food sustainability?</vt:lpstr>
      <vt:lpstr>Food sharing - very diverse</vt:lpstr>
      <vt:lpstr>Case study example: Be Enriched</vt:lpstr>
      <vt:lpstr>The tricky bits: the value of shared eating experiences</vt:lpstr>
      <vt:lpstr>PowerPoint Presentation</vt:lpstr>
      <vt:lpstr>The Co-design process</vt:lpstr>
      <vt:lpstr>SHARE IT – FUNCTIONS     shareit.sharecity.ie </vt:lpstr>
      <vt:lpstr>The Toolshed </vt:lpstr>
      <vt:lpstr>Impact areas not traditionally considered </vt:lpstr>
      <vt:lpstr>Research challenges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MacKenzie</dc:creator>
  <cp:lastModifiedBy>Stephen MacKenzie</cp:lastModifiedBy>
  <cp:revision>32</cp:revision>
  <dcterms:created xsi:type="dcterms:W3CDTF">2020-01-14T12:55:45Z</dcterms:created>
  <dcterms:modified xsi:type="dcterms:W3CDTF">2020-02-07T16:05:39Z</dcterms:modified>
</cp:coreProperties>
</file>