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73" r:id="rId6"/>
    <p:sldId id="289" r:id="rId7"/>
    <p:sldId id="275" r:id="rId8"/>
    <p:sldId id="287" r:id="rId9"/>
    <p:sldId id="288" r:id="rId10"/>
    <p:sldId id="290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D300"/>
    <a:srgbClr val="00C1D5"/>
    <a:srgbClr val="7EC00D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02" autoAdjust="0"/>
    <p:restoredTop sz="73045" autoAdjust="0"/>
  </p:normalViewPr>
  <p:slideViewPr>
    <p:cSldViewPr snapToGrid="0" snapToObjects="1">
      <p:cViewPr varScale="1">
        <p:scale>
          <a:sx n="89" d="100"/>
          <a:sy n="89" d="100"/>
        </p:scale>
        <p:origin x="111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D363E-577D-174A-B950-E20ECC33E09F}" type="datetimeFigureOut">
              <a:rPr lang="en-US" smtClean="0"/>
              <a:t>4/12/21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BE7D7-6345-494D-B1F2-97C2B67CD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49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0DF06-1CD3-4B56-A1D7-8634EDB54B74}" type="datetimeFigureOut">
              <a:rPr lang="en-IE" smtClean="0"/>
              <a:t>12/04/2021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13069-D807-4A8B-88FB-B5EBF04385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16634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EF61A-3716-4BB7-9974-9848F571B407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27106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13069-D807-4A8B-88FB-B5EBF0438517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88443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13069-D807-4A8B-88FB-B5EBF0438517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9981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13069-D807-4A8B-88FB-B5EBF0438517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1781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13069-D807-4A8B-88FB-B5EBF0438517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9130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13069-D807-4A8B-88FB-B5EBF0438517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6991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13069-D807-4A8B-88FB-B5EBF0438517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4536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_Test_2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049" y="2130425"/>
            <a:ext cx="8436731" cy="1470025"/>
          </a:xfrm>
        </p:spPr>
        <p:txBody>
          <a:bodyPr anchor="t">
            <a:normAutofit/>
          </a:bodyPr>
          <a:lstStyle>
            <a:lvl1pPr>
              <a:defRPr sz="32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049" y="4043903"/>
            <a:ext cx="6400800" cy="1019189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rgbClr val="00C1D5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0049" y="6172261"/>
            <a:ext cx="2133600" cy="365125"/>
          </a:xfrm>
        </p:spPr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3787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53180" y="6180521"/>
            <a:ext cx="2133600" cy="365125"/>
          </a:xfrm>
        </p:spPr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TCD_Abridged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5349" y="5614420"/>
            <a:ext cx="942912" cy="563459"/>
          </a:xfrm>
          <a:prstGeom prst="rect">
            <a:avLst/>
          </a:prstGeom>
        </p:spPr>
      </p:pic>
      <p:sp>
        <p:nvSpPr>
          <p:cNvPr id="16" name="Subtitle 2"/>
          <p:cNvSpPr txBox="1">
            <a:spLocks/>
          </p:cNvSpPr>
          <p:nvPr userDrawn="1"/>
        </p:nvSpPr>
        <p:spPr>
          <a:xfrm>
            <a:off x="350049" y="5381344"/>
            <a:ext cx="6400800" cy="10439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00C1D5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>
          <a:xfrm>
            <a:off x="350838" y="5292725"/>
            <a:ext cx="6400800" cy="79851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91440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137160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FontTx/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73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C1D5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39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2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C1D5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C1D5"/>
              </a:buClr>
              <a:defRPr/>
            </a:lvl1pPr>
            <a:lvl2pPr>
              <a:buClr>
                <a:srgbClr val="00C1D5"/>
              </a:buClr>
              <a:defRPr/>
            </a:lvl2pPr>
            <a:lvl3pPr>
              <a:buClr>
                <a:srgbClr val="00C1D5"/>
              </a:buClr>
              <a:defRPr/>
            </a:lvl3pPr>
            <a:lvl4pPr>
              <a:buClr>
                <a:srgbClr val="00C1D5"/>
              </a:buClr>
              <a:defRPr/>
            </a:lvl4pPr>
            <a:lvl5pPr>
              <a:buClr>
                <a:srgbClr val="00C1D5"/>
              </a:buClr>
              <a:defRPr/>
            </a:lvl5pPr>
          </a:lstStyle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6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3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C1D5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48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C1D5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8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C1D5"/>
                </a:solidFill>
              </a:defRPr>
            </a:lvl1pPr>
          </a:lstStyle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0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4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/>
              <a:t>Click to edit Master text styles</a:t>
            </a:r>
          </a:p>
          <a:p>
            <a:pPr lvl="1"/>
            <a:r>
              <a:rPr lang="ga-IE"/>
              <a:t>Second level</a:t>
            </a:r>
          </a:p>
          <a:p>
            <a:pPr lvl="2"/>
            <a:r>
              <a:rPr lang="ga-IE"/>
              <a:t>Third level</a:t>
            </a:r>
          </a:p>
          <a:p>
            <a:pPr lvl="3"/>
            <a:r>
              <a:rPr lang="ga-IE"/>
              <a:t>Fourth level</a:t>
            </a:r>
          </a:p>
          <a:p>
            <a:pPr lvl="4"/>
            <a:r>
              <a:rPr lang="ga-I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67CBD-D0C0-504D-AC0A-8FF2D189591A}" type="datetimeFigureOut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0049" y="274638"/>
            <a:ext cx="844186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ga-I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049" y="1600200"/>
            <a:ext cx="844186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dirty="0"/>
              <a:t>Click to edit Master text styles</a:t>
            </a:r>
          </a:p>
          <a:p>
            <a:pPr lvl="1"/>
            <a:r>
              <a:rPr lang="ga-IE" dirty="0"/>
              <a:t>Second level</a:t>
            </a:r>
          </a:p>
          <a:p>
            <a:pPr lvl="2"/>
            <a:r>
              <a:rPr lang="ga-IE" dirty="0"/>
              <a:t>Third level</a:t>
            </a:r>
          </a:p>
          <a:p>
            <a:pPr lvl="3"/>
            <a:r>
              <a:rPr lang="ga-IE" dirty="0"/>
              <a:t>Fourth level</a:t>
            </a:r>
          </a:p>
          <a:p>
            <a:pPr lvl="4"/>
            <a:r>
              <a:rPr lang="ga-IE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04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67CBD-D0C0-504D-AC0A-8FF2D189591A}" type="datetimeFigureOut">
              <a:rPr lang="en-US" smtClean="0"/>
              <a:t>4/12/21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831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7AA14-91F7-054B-AFFC-9533876C142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PPT_Test_2-03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83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765" y="1761961"/>
            <a:ext cx="7747035" cy="1587494"/>
          </a:xfrm>
        </p:spPr>
        <p:txBody>
          <a:bodyPr>
            <a:normAutofit fontScale="90000"/>
          </a:bodyPr>
          <a:lstStyle/>
          <a:p>
            <a:pPr algn="ctr"/>
            <a:r>
              <a:rPr lang="en-IE" sz="5000" dirty="0"/>
              <a:t>Futuring Food &amp;</a:t>
            </a:r>
            <a:br>
              <a:rPr lang="en-IE" sz="5000" dirty="0"/>
            </a:br>
            <a:r>
              <a:rPr lang="en-IE" sz="5000" dirty="0"/>
              <a:t> Transitioning to Sustainability</a:t>
            </a:r>
            <a:br>
              <a:rPr lang="en-IE" sz="5000" dirty="0"/>
            </a:br>
            <a:br>
              <a:rPr lang="en-IE" sz="5000" dirty="0"/>
            </a:b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1283" y="3666157"/>
            <a:ext cx="6327549" cy="1013908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Dr. Louise Michelle Fitzgerald</a:t>
            </a:r>
          </a:p>
          <a:p>
            <a:pPr algn="ctr"/>
            <a:r>
              <a:rPr lang="en-US" sz="1350" i="1" dirty="0"/>
              <a:t>Trinity College Dublin, Ireland </a:t>
            </a:r>
          </a:p>
          <a:p>
            <a:pPr algn="ctr"/>
            <a:r>
              <a:rPr lang="en-US" sz="1350" b="1" dirty="0"/>
              <a:t>NEST 2021</a:t>
            </a:r>
          </a:p>
          <a:p>
            <a:pPr algn="ctr"/>
            <a:endParaRPr lang="en-US" dirty="0"/>
          </a:p>
          <a:p>
            <a:pPr algn="ctr"/>
            <a:endParaRPr lang="en-US" sz="135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2575" y="5606552"/>
            <a:ext cx="4800600" cy="768806"/>
          </a:xfrm>
        </p:spPr>
        <p:txBody>
          <a:bodyPr/>
          <a:lstStyle/>
          <a:p>
            <a:r>
              <a:rPr lang="en-US" sz="1400" dirty="0"/>
              <a:t>www.sharecity.ie </a:t>
            </a:r>
          </a:p>
          <a:p>
            <a:r>
              <a:rPr lang="en-GB" sz="1400" dirty="0"/>
              <a:t>ERC Grant Agreement No: 646883 </a:t>
            </a:r>
            <a:endParaRPr lang="en-US" sz="1400" dirty="0"/>
          </a:p>
        </p:txBody>
      </p:sp>
      <p:pic>
        <p:nvPicPr>
          <p:cNvPr id="6" name="Picture 5" descr="ERC_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726" y="5388888"/>
            <a:ext cx="956801" cy="887433"/>
          </a:xfrm>
          <a:prstGeom prst="rect">
            <a:avLst/>
          </a:prstGeom>
        </p:spPr>
      </p:pic>
      <p:pic>
        <p:nvPicPr>
          <p:cNvPr id="5" name="Picture 4" descr="EU-Horizon-2020-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152" y="5606552"/>
            <a:ext cx="1971675" cy="4521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72421" y="2275797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8" name="TextBox 7"/>
          <p:cNvSpPr txBox="1"/>
          <p:nvPr/>
        </p:nvSpPr>
        <p:spPr>
          <a:xfrm>
            <a:off x="3473758" y="1850233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08C551-9FB0-D047-9DA9-F37776E93884}"/>
              </a:ext>
            </a:extLst>
          </p:cNvPr>
          <p:cNvSpPr txBox="1"/>
          <p:nvPr/>
        </p:nvSpPr>
        <p:spPr>
          <a:xfrm>
            <a:off x="3852472" y="1603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10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66" y="318552"/>
            <a:ext cx="8441867" cy="1143000"/>
          </a:xfrm>
        </p:spPr>
        <p:txBody>
          <a:bodyPr>
            <a:normAutofit/>
          </a:bodyPr>
          <a:lstStyle/>
          <a:p>
            <a:pPr lvl="0"/>
            <a:r>
              <a:rPr lang="en-IE" dirty="0"/>
              <a:t>Context &amp; SHARECITY Project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F32974-F0E7-5A43-AFB9-9331E7701319}"/>
              </a:ext>
            </a:extLst>
          </p:cNvPr>
          <p:cNvSpPr txBox="1"/>
          <p:nvPr/>
        </p:nvSpPr>
        <p:spPr>
          <a:xfrm>
            <a:off x="483307" y="1276469"/>
            <a:ext cx="75086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IE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SHARECITY ERC-funded 5 year project</a:t>
            </a:r>
          </a:p>
          <a:p>
            <a:pPr lvl="0"/>
            <a:endParaRPr lang="en-IE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Practices and sustainability potential of ICT-mediated </a:t>
            </a:r>
            <a:r>
              <a:rPr lang="en-IE" sz="2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sharing </a:t>
            </a:r>
            <a:r>
              <a:rPr lang="en-I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urban contexts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sharing: sharing practices around food including collective cooking and eating practices, community gardening and redistributing surplus food, seed sharing, community composting - sharing skills, tools and knowledge around food.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E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Cities &amp; food systems in sustainability transitions</a:t>
            </a:r>
          </a:p>
          <a:p>
            <a:pPr lvl="0"/>
            <a:endParaRPr lang="en-IE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84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509F1-56A7-8D40-876F-CECEB05F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SHARECITY Research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B2F76D-BFBE-6B49-A778-86081B059574}"/>
              </a:ext>
            </a:extLst>
          </p:cNvPr>
          <p:cNvSpPr txBox="1"/>
          <p:nvPr/>
        </p:nvSpPr>
        <p:spPr>
          <a:xfrm>
            <a:off x="350049" y="1821517"/>
            <a:ext cx="798279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sharing addresses many social &amp; sustainability issues of current food system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Workshops such as SHARING FUTURES &amp; research: governance challenges faced by food sharers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in engaging with policy makers on issues of food sharing faced by food sharers and researchers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Futuring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visualising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future scenarios of food sharing as an additional means to engage policy makers on issues of just and sustainable urban food sharing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03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509F1-56A7-8D40-876F-CECEB05F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Approach to </a:t>
            </a:r>
            <a:r>
              <a:rPr lang="en-US" dirty="0" err="1"/>
              <a:t>Futuring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B2F76D-BFBE-6B49-A778-86081B059574}"/>
              </a:ext>
            </a:extLst>
          </p:cNvPr>
          <p:cNvSpPr txBox="1"/>
          <p:nvPr/>
        </p:nvSpPr>
        <p:spPr>
          <a:xfrm>
            <a:off x="350049" y="1659285"/>
            <a:ext cx="776938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Three Horizons scanning approach to identify possible futures already existing in the present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 on SHARECITY research to date, and current debates on food futures, develop three possible future scenarios of urban food sharing.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in collaboration with an artist to illustrate each scenario, including development of initial sketches, mood board images and rounds of illustrations.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Transformative scenarios development, inclusion of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marginalised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perspectives.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893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509F1-56A7-8D40-876F-CECEB05F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Scenarios &amp; Characteristics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B2F76D-BFBE-6B49-A778-86081B059574}"/>
              </a:ext>
            </a:extLst>
          </p:cNvPr>
          <p:cNvSpPr txBox="1"/>
          <p:nvPr/>
        </p:nvSpPr>
        <p:spPr>
          <a:xfrm>
            <a:off x="350049" y="1659285"/>
            <a:ext cx="803671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scenario output mediated by different priorities and choices within urban governance &amp; sustainability 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possible scenarios: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 of Business as Usual (some food sharing, but facing challenges, lack of support and resources)</a:t>
            </a:r>
          </a:p>
          <a:p>
            <a:pPr marL="457200" indent="-457200">
              <a:buAutoNum type="arabicPeriod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‘Desirable Future’: Just and Inclusive Sustainability (sustainability within social &amp; environmental aspects)</a:t>
            </a:r>
          </a:p>
          <a:p>
            <a:pPr marL="457200" indent="-457200">
              <a:buAutoNum type="arabicPeriod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Ecological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Modernisation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(”greening” growth, but no social justice lens) 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2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74E0A-EFCB-744F-9FE3-BD0EE3A60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FF394A-E5A8-AC45-8C90-199E8FB77FB1}"/>
              </a:ext>
            </a:extLst>
          </p:cNvPr>
          <p:cNvSpPr txBox="1"/>
          <p:nvPr/>
        </p:nvSpPr>
        <p:spPr>
          <a:xfrm>
            <a:off x="350048" y="1417638"/>
            <a:ext cx="827960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Outreach: Youth Writing Competition, “Day in the Life” in Desirable Future scenario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 maker engagement including surveying on the three scenarios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papers on scenarios development process and engagement with policy makers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Manifesto for sustainable food sharing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information &amp; updates: </a:t>
            </a:r>
            <a:r>
              <a:rPr lang="en-US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www.sharecity.ie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8472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692" y="2557291"/>
            <a:ext cx="8436731" cy="1470025"/>
          </a:xfrm>
        </p:spPr>
        <p:txBody>
          <a:bodyPr>
            <a:noAutofit/>
          </a:bodyPr>
          <a:lstStyle/>
          <a:p>
            <a:pPr marL="0" indent="0"/>
            <a:r>
              <a:rPr lang="en-US" sz="1800" b="1" dirty="0"/>
              <a:t>Website</a:t>
            </a:r>
            <a:r>
              <a:rPr lang="en-US" sz="1800" dirty="0"/>
              <a:t> 			www.sharecity.ie	Email: lfitzge1@tcd.ie</a:t>
            </a:r>
            <a:br>
              <a:rPr lang="en-US" sz="1800" dirty="0"/>
            </a:br>
            <a:r>
              <a:rPr lang="en-US" sz="1800" b="1" dirty="0"/>
              <a:t>SHARECITY100</a:t>
            </a:r>
            <a:r>
              <a:rPr lang="en-US" sz="1800" dirty="0"/>
              <a:t>	 	www.sharecity.ie/research/sharecity100-database/</a:t>
            </a:r>
            <a:br>
              <a:rPr lang="en-US" sz="1800" dirty="0"/>
            </a:br>
            <a:br>
              <a:rPr lang="en-US" sz="1800" dirty="0"/>
            </a:br>
            <a:r>
              <a:rPr lang="en-US" sz="1800" b="1" dirty="0"/>
              <a:t>Facebook</a:t>
            </a:r>
            <a:r>
              <a:rPr lang="en-US" sz="1800" dirty="0"/>
              <a:t> 			https://www.facebook.com/sharecityresearch/</a:t>
            </a:r>
            <a:br>
              <a:rPr lang="en-US" sz="1800" dirty="0"/>
            </a:br>
            <a:r>
              <a:rPr lang="en-US" sz="1800" b="1" dirty="0"/>
              <a:t>Twitter</a:t>
            </a:r>
            <a:r>
              <a:rPr lang="en-US" sz="1800" dirty="0"/>
              <a:t>				https://twitter.com/sharecityire	@ShareCityIre</a:t>
            </a:r>
            <a:br>
              <a:rPr lang="en-US" sz="1800" dirty="0"/>
            </a:br>
            <a:br>
              <a:rPr lang="en-US" sz="1800" dirty="0"/>
            </a:br>
            <a:br>
              <a:rPr lang="en-US" sz="2400" b="1" i="1" dirty="0"/>
            </a:br>
            <a:endParaRPr lang="en-GB" sz="1800" dirty="0"/>
          </a:p>
        </p:txBody>
      </p:sp>
      <p:sp>
        <p:nvSpPr>
          <p:cNvPr id="7" name="Rectangle 6"/>
          <p:cNvSpPr/>
          <p:nvPr/>
        </p:nvSpPr>
        <p:spPr>
          <a:xfrm>
            <a:off x="595692" y="1392738"/>
            <a:ext cx="29177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solidFill>
                  <a:schemeClr val="bg1"/>
                </a:solidFill>
                <a:latin typeface="Arial"/>
                <a:cs typeface="Arial"/>
              </a:rPr>
              <a:t>Thank you!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8" name="Picture 7" descr="ERC_Logo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726" y="5388888"/>
            <a:ext cx="956801" cy="887433"/>
          </a:xfrm>
          <a:prstGeom prst="rect">
            <a:avLst/>
          </a:prstGeom>
        </p:spPr>
      </p:pic>
      <p:pic>
        <p:nvPicPr>
          <p:cNvPr id="9" name="Picture 8" descr="EU-Horizon-2020-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152" y="5606552"/>
            <a:ext cx="1971675" cy="452104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12575" y="5596589"/>
            <a:ext cx="4800600" cy="986470"/>
          </a:xfrm>
        </p:spPr>
        <p:txBody>
          <a:bodyPr/>
          <a:lstStyle/>
          <a:p>
            <a:r>
              <a:rPr lang="en-US" sz="1400" dirty="0"/>
              <a:t>www.sharecity.ie </a:t>
            </a:r>
          </a:p>
          <a:p>
            <a:r>
              <a:rPr lang="en-GB" sz="1400" dirty="0"/>
              <a:t>ERC Grant Agreement No: 646883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2825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6e5c440-3cf6-47a2-b6f6-87b43d191d19">SASMPUWSDVHS-1733342131-9008</_dlc_DocId>
    <_dlc_DocIdUrl xmlns="a6e5c440-3cf6-47a2-b6f6-87b43d191d19">
      <Url>https://tcdud.sharepoint.com/sites/SHARECITY/_layouts/15/DocIdRedir.aspx?ID=SASMPUWSDVHS-1733342131-9008</Url>
      <Description>SASMPUWSDVHS-1733342131-9008</Description>
    </_dlc_DocIdUrl>
    <Marions_x0020_heading xmlns="ce0255c7-800c-43a7-a15a-ab71be918aff">Marion's latest</Marions_x0020_heading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A30CF716025F49AC7AEC0010F650FC" ma:contentTypeVersion="17" ma:contentTypeDescription="Create a new document." ma:contentTypeScope="" ma:versionID="e2a89bfee5ecbae20a0ec7da38bce04c">
  <xsd:schema xmlns:xsd="http://www.w3.org/2001/XMLSchema" xmlns:xs="http://www.w3.org/2001/XMLSchema" xmlns:p="http://schemas.microsoft.com/office/2006/metadata/properties" xmlns:ns1="http://schemas.microsoft.com/sharepoint/v3" xmlns:ns2="a6e5c440-3cf6-47a2-b6f6-87b43d191d19" xmlns:ns3="ce0255c7-800c-43a7-a15a-ab71be918aff" targetNamespace="http://schemas.microsoft.com/office/2006/metadata/properties" ma:root="true" ma:fieldsID="4af18725c8f75f9ac4ccb4eda0cd87f4" ns1:_="" ns2:_="" ns3:_="">
    <xsd:import namespace="http://schemas.microsoft.com/sharepoint/v3"/>
    <xsd:import namespace="a6e5c440-3cf6-47a2-b6f6-87b43d191d19"/>
    <xsd:import namespace="ce0255c7-800c-43a7-a15a-ab71be918af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_dlc_DocId" minOccurs="0"/>
                <xsd:element ref="ns2:_dlc_DocIdUrl" minOccurs="0"/>
                <xsd:element ref="ns2:_dlc_DocIdPersistId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arions_x0020_heading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5c440-3cf6-47a2-b6f6-87b43d191d1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LastSharedByUser" ma:index="13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255c7-800c-43a7-a15a-ab71be918a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arions_x0020_heading" ma:index="20" nillable="true" ma:displayName="Marions heading" ma:default="Marion's latest" ma:description="used for tagging files" ma:internalName="Marions_x0020_heading">
      <xsd:simpleType>
        <xsd:restriction base="dms:Text">
          <xsd:maxLength value="255"/>
        </xsd:restriction>
      </xsd:simpleType>
    </xsd:element>
    <xsd:element name="MediaServiceOCR" ma:index="2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E63B20-9F05-4442-8A01-F3E21480080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BDC5A71-B918-4ECA-899A-4190A38AA5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D5FCA4-DAFF-4744-8DBE-8A4504905504}">
  <ds:schemaRefs>
    <ds:schemaRef ds:uri="http://schemas.microsoft.com/office/2006/metadata/properties"/>
    <ds:schemaRef ds:uri="http://schemas.microsoft.com/office/infopath/2007/PartnerControls"/>
    <ds:schemaRef ds:uri="a6e5c440-3cf6-47a2-b6f6-87b43d191d19"/>
    <ds:schemaRef ds:uri="ce0255c7-800c-43a7-a15a-ab71be918aff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837BF386-C08E-42C4-B8C1-4C171401D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6e5c440-3cf6-47a2-b6f6-87b43d191d19"/>
    <ds:schemaRef ds:uri="ce0255c7-800c-43a7-a15a-ab71be918a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4831</TotalTime>
  <Words>455</Words>
  <Application>Microsoft Macintosh PowerPoint</Application>
  <PresentationFormat>On-screen Show (4:3)</PresentationFormat>
  <Paragraphs>65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Futuring Food &amp;  Transitioning to Sustainability  </vt:lpstr>
      <vt:lpstr>Context &amp; SHARECITY Project</vt:lpstr>
      <vt:lpstr>SHARECITY Research</vt:lpstr>
      <vt:lpstr>Approach to Futuring</vt:lpstr>
      <vt:lpstr>Overview of Scenarios &amp; Characteristics</vt:lpstr>
      <vt:lpstr>Next Steps </vt:lpstr>
      <vt:lpstr>Website    www.sharecity.ie Email: lfitzge1@tcd.ie SHARECITY100   www.sharecity.ie/research/sharecity100-database/  Facebook    https://www.facebook.com/sharecityresearch/ Twitter    https://twitter.com/sharecityire @ShareCityIre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Sharing Future Scenarios</dc:title>
  <dc:creator>Louise Fitzgerald</dc:creator>
  <cp:lastModifiedBy>Louise Fitzgerald</cp:lastModifiedBy>
  <cp:revision>57</cp:revision>
  <dcterms:created xsi:type="dcterms:W3CDTF">2020-09-03T14:55:42Z</dcterms:created>
  <dcterms:modified xsi:type="dcterms:W3CDTF">2021-04-12T11:44:42Z</dcterms:modified>
</cp:coreProperties>
</file>