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5" r:id="rId2"/>
    <p:sldId id="262" r:id="rId3"/>
    <p:sldId id="263" r:id="rId4"/>
    <p:sldId id="264" r:id="rId5"/>
    <p:sldId id="265" r:id="rId6"/>
    <p:sldId id="266" r:id="rId7"/>
    <p:sldId id="299" r:id="rId8"/>
    <p:sldId id="304" r:id="rId9"/>
    <p:sldId id="267" r:id="rId10"/>
    <p:sldId id="268" r:id="rId11"/>
    <p:sldId id="270" r:id="rId12"/>
    <p:sldId id="273" r:id="rId13"/>
    <p:sldId id="303" r:id="rId14"/>
    <p:sldId id="300" r:id="rId15"/>
    <p:sldId id="272" r:id="rId16"/>
    <p:sldId id="286" r:id="rId17"/>
    <p:sldId id="290" r:id="rId18"/>
    <p:sldId id="291" r:id="rId19"/>
    <p:sldId id="295" r:id="rId20"/>
    <p:sldId id="301" r:id="rId21"/>
    <p:sldId id="302" r:id="rId22"/>
    <p:sldId id="258" r:id="rId23"/>
    <p:sldId id="278" r:id="rId24"/>
    <p:sldId id="279" r:id="rId25"/>
    <p:sldId id="280" r:id="rId26"/>
    <p:sldId id="259" r:id="rId27"/>
    <p:sldId id="283" r:id="rId28"/>
    <p:sldId id="284" r:id="rId29"/>
    <p:sldId id="281" r:id="rId30"/>
    <p:sldId id="274"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A251B-5572-4E9A-A2C0-947397D22E0D}" type="datetimeFigureOut">
              <a:rPr lang="en-IE" smtClean="0"/>
              <a:t>08/09/2021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098D1-11CA-438C-8A9A-8ACB88B479BE}" type="slidenum">
              <a:rPr lang="en-IE" smtClean="0"/>
              <a:t>‹#›</a:t>
            </a:fld>
            <a:endParaRPr lang="en-IE"/>
          </a:p>
        </p:txBody>
      </p:sp>
    </p:spTree>
    <p:extLst>
      <p:ext uri="{BB962C8B-B14F-4D97-AF65-F5344CB8AC3E}">
        <p14:creationId xmlns:p14="http://schemas.microsoft.com/office/powerpoint/2010/main" val="68077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b="1" dirty="0">
              <a:solidFill>
                <a:srgbClr val="FF0000"/>
              </a:solidFill>
            </a:endParaRPr>
          </a:p>
        </p:txBody>
      </p:sp>
      <p:sp>
        <p:nvSpPr>
          <p:cNvPr id="4" name="Slide Number Placeholder 3"/>
          <p:cNvSpPr>
            <a:spLocks noGrp="1"/>
          </p:cNvSpPr>
          <p:nvPr>
            <p:ph type="sldNum" sz="quarter" idx="10"/>
          </p:nvPr>
        </p:nvSpPr>
        <p:spPr/>
        <p:txBody>
          <a:bodyPr/>
          <a:lstStyle/>
          <a:p>
            <a:fld id="{DEAEF61A-3716-4BB7-9974-9848F571B407}" type="slidenum">
              <a:rPr lang="en-IE" smtClean="0"/>
              <a:t>1</a:t>
            </a:fld>
            <a:endParaRPr lang="en-IE"/>
          </a:p>
        </p:txBody>
      </p:sp>
    </p:spTree>
    <p:extLst>
      <p:ext uri="{BB962C8B-B14F-4D97-AF65-F5344CB8AC3E}">
        <p14:creationId xmlns:p14="http://schemas.microsoft.com/office/powerpoint/2010/main" val="100708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Dublin’s food</a:t>
            </a:r>
            <a:r>
              <a:rPr lang="en-IE" baseline="0" dirty="0"/>
              <a:t> system is unsustainable. Some of the ways we can see this are in the high waste and emissions produced throughout the supply chain, the empty shelves indicating the supply disruption of the recent Covid pandemic, and the inherent unjust nature of an urban food system where healthy, organic, low waste food is economically and geographically inaccessible to large sectors of the population </a:t>
            </a:r>
            <a:endParaRPr lang="en-IE" dirty="0"/>
          </a:p>
        </p:txBody>
      </p:sp>
      <p:sp>
        <p:nvSpPr>
          <p:cNvPr id="4" name="Slide Number Placeholder 3"/>
          <p:cNvSpPr>
            <a:spLocks noGrp="1"/>
          </p:cNvSpPr>
          <p:nvPr>
            <p:ph type="sldNum" sz="quarter" idx="10"/>
          </p:nvPr>
        </p:nvSpPr>
        <p:spPr/>
        <p:txBody>
          <a:bodyPr/>
          <a:lstStyle/>
          <a:p>
            <a:fld id="{11907EBF-DD24-437E-9D65-B55681516A51}" type="slidenum">
              <a:rPr lang="en-IE" smtClean="0"/>
              <a:t>2</a:t>
            </a:fld>
            <a:endParaRPr lang="en-IE"/>
          </a:p>
        </p:txBody>
      </p:sp>
    </p:spTree>
    <p:extLst>
      <p:ext uri="{BB962C8B-B14F-4D97-AF65-F5344CB8AC3E}">
        <p14:creationId xmlns:p14="http://schemas.microsoft.com/office/powerpoint/2010/main" val="76334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Food sharers</a:t>
            </a:r>
            <a:r>
              <a:rPr lang="en-IE" baseline="0" dirty="0"/>
              <a:t> are trying to change this! By food sharers we mean any groups that grows food together, like the Muck and Magic community garden, groups that redistributed surplus and waste food, like food banks supplied by redistributors like </a:t>
            </a:r>
            <a:r>
              <a:rPr lang="en-IE" baseline="0" dirty="0" err="1"/>
              <a:t>FoodCloud</a:t>
            </a:r>
            <a:r>
              <a:rPr lang="en-IE" baseline="0" dirty="0"/>
              <a:t>, and groups that eat food together like community kitchens and social dining clubs. In Dublin we estimate that there are currently over 100 (??? AMG to fact check this in January) food sharing groups at work</a:t>
            </a:r>
            <a:endParaRPr lang="en-IE" dirty="0"/>
          </a:p>
        </p:txBody>
      </p:sp>
      <p:sp>
        <p:nvSpPr>
          <p:cNvPr id="4" name="Slide Number Placeholder 3"/>
          <p:cNvSpPr>
            <a:spLocks noGrp="1"/>
          </p:cNvSpPr>
          <p:nvPr>
            <p:ph type="sldNum" sz="quarter" idx="10"/>
          </p:nvPr>
        </p:nvSpPr>
        <p:spPr/>
        <p:txBody>
          <a:bodyPr/>
          <a:lstStyle/>
          <a:p>
            <a:fld id="{11907EBF-DD24-437E-9D65-B55681516A51}" type="slidenum">
              <a:rPr lang="en-IE" smtClean="0"/>
              <a:t>3</a:t>
            </a:fld>
            <a:endParaRPr lang="en-IE"/>
          </a:p>
        </p:txBody>
      </p:sp>
    </p:spTree>
    <p:extLst>
      <p:ext uri="{BB962C8B-B14F-4D97-AF65-F5344CB8AC3E}">
        <p14:creationId xmlns:p14="http://schemas.microsoft.com/office/powerpoint/2010/main" val="55818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SHARE</a:t>
            </a:r>
            <a:r>
              <a:rPr lang="en-IE" baseline="0" dirty="0" smtClean="0"/>
              <a:t> IT offers sustainability impact assessments to any group or enterprise that is focused on growing, eating or redistributing food. SHARE </a:t>
            </a:r>
            <a:r>
              <a:rPr lang="en-IE" baseline="0" dirty="0"/>
              <a:t>IT was co-designed with input, testing and feedback from food sharers. It has three key features. In the </a:t>
            </a:r>
            <a:r>
              <a:rPr lang="en-IE" baseline="0" dirty="0" err="1"/>
              <a:t>Toolshed</a:t>
            </a:r>
            <a:r>
              <a:rPr lang="en-IE" baseline="0" dirty="0"/>
              <a:t> there are 34 indicator questions that captures and analyses environmental, economic and social impacts. In the Talent Garden there is a virtual space to share learning and stories of impacts, raising visibility of these activities. And the Greenhouse provides a networking hub for food sharers to share learning with one </a:t>
            </a:r>
            <a:r>
              <a:rPr lang="en-IE" baseline="0" dirty="0" smtClean="0"/>
              <a:t>another. Along with these online features online, the SHARE-IT team offers a consultancy service to assist food enterprises in completing their sustainability impact assessment.</a:t>
            </a:r>
            <a:endParaRPr lang="en-IE" dirty="0"/>
          </a:p>
        </p:txBody>
      </p:sp>
      <p:sp>
        <p:nvSpPr>
          <p:cNvPr id="4" name="Slide Number Placeholder 3"/>
          <p:cNvSpPr>
            <a:spLocks noGrp="1"/>
          </p:cNvSpPr>
          <p:nvPr>
            <p:ph type="sldNum" sz="quarter" idx="10"/>
          </p:nvPr>
        </p:nvSpPr>
        <p:spPr/>
        <p:txBody>
          <a:bodyPr/>
          <a:lstStyle/>
          <a:p>
            <a:fld id="{11907EBF-DD24-437E-9D65-B55681516A51}" type="slidenum">
              <a:rPr lang="en-IE" smtClean="0"/>
              <a:t>9</a:t>
            </a:fld>
            <a:endParaRPr lang="en-IE"/>
          </a:p>
        </p:txBody>
      </p:sp>
    </p:spTree>
    <p:extLst>
      <p:ext uri="{BB962C8B-B14F-4D97-AF65-F5344CB8AC3E}">
        <p14:creationId xmlns:p14="http://schemas.microsoft.com/office/powerpoint/2010/main" val="98700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how is food sharing made</a:t>
            </a:r>
            <a:r>
              <a:rPr lang="en-IE" baseline="0" dirty="0"/>
              <a:t> possible? Well in part thanks to the policies and funding available from Dublin City council, along with funding and food donations from super markets, as part of their CSR, and funding and human resources from volunteers. Food sharing practices are spread across diverse organisation types like charities, social enterprises and informal community groups</a:t>
            </a:r>
            <a:endParaRPr lang="en-IE" dirty="0"/>
          </a:p>
        </p:txBody>
      </p:sp>
      <p:sp>
        <p:nvSpPr>
          <p:cNvPr id="4" name="Slide Number Placeholder 3"/>
          <p:cNvSpPr>
            <a:spLocks noGrp="1"/>
          </p:cNvSpPr>
          <p:nvPr>
            <p:ph type="sldNum" sz="quarter" idx="10"/>
          </p:nvPr>
        </p:nvSpPr>
        <p:spPr/>
        <p:txBody>
          <a:bodyPr/>
          <a:lstStyle/>
          <a:p>
            <a:fld id="{11907EBF-DD24-437E-9D65-B55681516A51}" type="slidenum">
              <a:rPr lang="en-IE" smtClean="0"/>
              <a:t>18</a:t>
            </a:fld>
            <a:endParaRPr lang="en-IE"/>
          </a:p>
        </p:txBody>
      </p:sp>
    </p:spTree>
    <p:extLst>
      <p:ext uri="{BB962C8B-B14F-4D97-AF65-F5344CB8AC3E}">
        <p14:creationId xmlns:p14="http://schemas.microsoft.com/office/powerpoint/2010/main" val="52387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how is food sharing made</a:t>
            </a:r>
            <a:r>
              <a:rPr lang="en-IE" baseline="0" dirty="0"/>
              <a:t> possible? Well in part thanks to the policies and funding available from Dublin City council, along with funding and food donations from super markets, as part of their CSR, and funding and human resources from volunteers. Food sharing practices are spread across diverse organisation types like charities, social enterprises and informal community groups</a:t>
            </a:r>
            <a:endParaRPr lang="en-IE" dirty="0"/>
          </a:p>
        </p:txBody>
      </p:sp>
      <p:sp>
        <p:nvSpPr>
          <p:cNvPr id="4" name="Slide Number Placeholder 3"/>
          <p:cNvSpPr>
            <a:spLocks noGrp="1"/>
          </p:cNvSpPr>
          <p:nvPr>
            <p:ph type="sldNum" sz="quarter" idx="10"/>
          </p:nvPr>
        </p:nvSpPr>
        <p:spPr/>
        <p:txBody>
          <a:bodyPr/>
          <a:lstStyle/>
          <a:p>
            <a:fld id="{11907EBF-DD24-437E-9D65-B55681516A51}" type="slidenum">
              <a:rPr lang="en-IE" smtClean="0"/>
              <a:t>19</a:t>
            </a:fld>
            <a:endParaRPr lang="en-IE"/>
          </a:p>
        </p:txBody>
      </p:sp>
    </p:spTree>
    <p:extLst>
      <p:ext uri="{BB962C8B-B14F-4D97-AF65-F5344CB8AC3E}">
        <p14:creationId xmlns:p14="http://schemas.microsoft.com/office/powerpoint/2010/main" val="72736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1A13069-D807-4A8B-88FB-B5EBF0438517}" type="slidenum">
              <a:rPr lang="en-IE" smtClean="0"/>
              <a:t>31</a:t>
            </a:fld>
            <a:endParaRPr lang="en-IE"/>
          </a:p>
        </p:txBody>
      </p:sp>
    </p:spTree>
    <p:extLst>
      <p:ext uri="{BB962C8B-B14F-4D97-AF65-F5344CB8AC3E}">
        <p14:creationId xmlns:p14="http://schemas.microsoft.com/office/powerpoint/2010/main" val="22863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75C93A80-788D-449C-A01F-5131D713B271}" type="datetimeFigureOut">
              <a:rPr lang="en-IE" smtClean="0"/>
              <a:t>08/09/2021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258140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5C93A80-788D-449C-A01F-5131D713B271}" type="datetimeFigureOut">
              <a:rPr lang="en-IE" smtClean="0"/>
              <a:t>08/09/2021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341900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5C93A80-788D-449C-A01F-5131D713B271}" type="datetimeFigureOut">
              <a:rPr lang="en-IE" smtClean="0"/>
              <a:t>08/09/2021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25406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PPT_Test_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66733" y="2130426"/>
            <a:ext cx="11248975" cy="1470025"/>
          </a:xfrm>
        </p:spPr>
        <p:txBody>
          <a:bodyPr anchor="t">
            <a:normAutofit/>
          </a:bodyPr>
          <a:lstStyle>
            <a:lvl1pPr>
              <a:defRPr sz="3200">
                <a:solidFill>
                  <a:schemeClr val="bg1"/>
                </a:solidFill>
                <a:latin typeface="Arial"/>
                <a:cs typeface="Arial"/>
              </a:defRPr>
            </a:lvl1pPr>
          </a:lstStyle>
          <a:p>
            <a:r>
              <a:rPr lang="ga-IE" dirty="0"/>
              <a:t>Click to edit Master title style</a:t>
            </a:r>
            <a:endParaRPr lang="en-US" dirty="0"/>
          </a:p>
        </p:txBody>
      </p:sp>
      <p:sp>
        <p:nvSpPr>
          <p:cNvPr id="3" name="Subtitle 2"/>
          <p:cNvSpPr>
            <a:spLocks noGrp="1"/>
          </p:cNvSpPr>
          <p:nvPr>
            <p:ph type="subTitle" idx="1"/>
          </p:nvPr>
        </p:nvSpPr>
        <p:spPr>
          <a:xfrm>
            <a:off x="466732" y="4043904"/>
            <a:ext cx="8534400" cy="1019189"/>
          </a:xfrm>
        </p:spPr>
        <p:txBody>
          <a:bodyPr anchor="t">
            <a:normAutofit/>
          </a:bodyPr>
          <a:lstStyle>
            <a:lvl1pPr marL="0" indent="0" algn="l">
              <a:buNone/>
              <a:defRPr sz="2400">
                <a:solidFill>
                  <a:srgbClr val="00C1D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US" dirty="0"/>
          </a:p>
        </p:txBody>
      </p:sp>
      <p:sp>
        <p:nvSpPr>
          <p:cNvPr id="4" name="Date Placeholder 3"/>
          <p:cNvSpPr>
            <a:spLocks noGrp="1"/>
          </p:cNvSpPr>
          <p:nvPr>
            <p:ph type="dt" sz="half" idx="10"/>
          </p:nvPr>
        </p:nvSpPr>
        <p:spPr>
          <a:xfrm>
            <a:off x="466732" y="6172262"/>
            <a:ext cx="2844800" cy="365125"/>
          </a:xfrm>
        </p:spPr>
        <p:txBody>
          <a:bodyPr/>
          <a:lstStyle/>
          <a:p>
            <a:fld id="{E4867CBD-D0C0-504D-AC0A-8FF2D189591A}" type="datetimeFigureOut">
              <a:rPr lang="en-US" smtClean="0"/>
              <a:t>9/8/2021</a:t>
            </a:fld>
            <a:endParaRPr lang="en-US" dirty="0"/>
          </a:p>
        </p:txBody>
      </p:sp>
      <p:sp>
        <p:nvSpPr>
          <p:cNvPr id="5" name="Footer Placeholder 4"/>
          <p:cNvSpPr>
            <a:spLocks noGrp="1"/>
          </p:cNvSpPr>
          <p:nvPr>
            <p:ph type="ftr" sz="quarter" idx="11"/>
          </p:nvPr>
        </p:nvSpPr>
        <p:spPr>
          <a:xfrm>
            <a:off x="4165600" y="6173788"/>
            <a:ext cx="3860800" cy="365125"/>
          </a:xfrm>
        </p:spPr>
        <p:txBody>
          <a:bodyPr/>
          <a:lstStyle/>
          <a:p>
            <a:endParaRPr lang="en-US" dirty="0"/>
          </a:p>
        </p:txBody>
      </p:sp>
      <p:sp>
        <p:nvSpPr>
          <p:cNvPr id="6" name="Slide Number Placeholder 5"/>
          <p:cNvSpPr>
            <a:spLocks noGrp="1"/>
          </p:cNvSpPr>
          <p:nvPr>
            <p:ph type="sldNum" sz="quarter" idx="12"/>
          </p:nvPr>
        </p:nvSpPr>
        <p:spPr>
          <a:xfrm>
            <a:off x="8870907" y="6180522"/>
            <a:ext cx="2844800" cy="365125"/>
          </a:xfrm>
        </p:spPr>
        <p:txBody>
          <a:bodyPr/>
          <a:lstStyle/>
          <a:p>
            <a:fld id="{E327AA14-91F7-054B-AFFC-9533876C1426}" type="slidenum">
              <a:rPr lang="en-US" smtClean="0"/>
              <a:t>‹#›</a:t>
            </a:fld>
            <a:endParaRPr lang="en-US"/>
          </a:p>
        </p:txBody>
      </p:sp>
      <p:pic>
        <p:nvPicPr>
          <p:cNvPr id="10" name="Picture 9" descr="TCD_Abridge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0465" y="5614421"/>
            <a:ext cx="1257216" cy="563459"/>
          </a:xfrm>
          <a:prstGeom prst="rect">
            <a:avLst/>
          </a:prstGeom>
        </p:spPr>
      </p:pic>
      <p:sp>
        <p:nvSpPr>
          <p:cNvPr id="16" name="Subtitle 2"/>
          <p:cNvSpPr txBox="1">
            <a:spLocks/>
          </p:cNvSpPr>
          <p:nvPr userDrawn="1"/>
        </p:nvSpPr>
        <p:spPr>
          <a:xfrm>
            <a:off x="466732" y="5381345"/>
            <a:ext cx="8534400" cy="104399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400" kern="1200">
                <a:solidFill>
                  <a:srgbClr val="00C1D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800" dirty="0">
              <a:solidFill>
                <a:schemeClr val="bg1"/>
              </a:solidFill>
            </a:endParaRPr>
          </a:p>
        </p:txBody>
      </p:sp>
      <p:sp>
        <p:nvSpPr>
          <p:cNvPr id="23" name="Text Placeholder 22"/>
          <p:cNvSpPr>
            <a:spLocks noGrp="1"/>
          </p:cNvSpPr>
          <p:nvPr>
            <p:ph type="body" sz="quarter" idx="13"/>
          </p:nvPr>
        </p:nvSpPr>
        <p:spPr>
          <a:xfrm>
            <a:off x="467784" y="5292726"/>
            <a:ext cx="8534400" cy="798513"/>
          </a:xfrm>
        </p:spPr>
        <p:txBody>
          <a:bodyPr>
            <a:noAutofit/>
          </a:bodyPr>
          <a:lstStyle>
            <a:lvl1pPr marL="0" indent="0">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Tree>
    <p:extLst>
      <p:ext uri="{BB962C8B-B14F-4D97-AF65-F5344CB8AC3E}">
        <p14:creationId xmlns:p14="http://schemas.microsoft.com/office/powerpoint/2010/main" val="32485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5C93A80-788D-449C-A01F-5131D713B271}" type="datetimeFigureOut">
              <a:rPr lang="en-IE" smtClean="0"/>
              <a:t>08/09/2021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172341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C93A80-788D-449C-A01F-5131D713B271}" type="datetimeFigureOut">
              <a:rPr lang="en-IE" smtClean="0"/>
              <a:t>08/09/2021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119761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75C93A80-788D-449C-A01F-5131D713B271}" type="datetimeFigureOut">
              <a:rPr lang="en-IE" smtClean="0"/>
              <a:t>08/09/2021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212727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75C93A80-788D-449C-A01F-5131D713B271}" type="datetimeFigureOut">
              <a:rPr lang="en-IE" smtClean="0"/>
              <a:t>08/09/2021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225473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75C93A80-788D-449C-A01F-5131D713B271}" type="datetimeFigureOut">
              <a:rPr lang="en-IE" smtClean="0"/>
              <a:t>08/09/2021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395981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93A80-788D-449C-A01F-5131D713B271}" type="datetimeFigureOut">
              <a:rPr lang="en-IE" smtClean="0"/>
              <a:t>08/09/2021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378736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C93A80-788D-449C-A01F-5131D713B271}" type="datetimeFigureOut">
              <a:rPr lang="en-IE" smtClean="0"/>
              <a:t>08/09/2021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37397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C93A80-788D-449C-A01F-5131D713B271}" type="datetimeFigureOut">
              <a:rPr lang="en-IE" smtClean="0"/>
              <a:t>08/09/2021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DE1C0D8-A00B-40E9-9479-6BD853B98B34}" type="slidenum">
              <a:rPr lang="en-IE" smtClean="0"/>
              <a:t>‹#›</a:t>
            </a:fld>
            <a:endParaRPr lang="en-IE"/>
          </a:p>
        </p:txBody>
      </p:sp>
    </p:spTree>
    <p:extLst>
      <p:ext uri="{BB962C8B-B14F-4D97-AF65-F5344CB8AC3E}">
        <p14:creationId xmlns:p14="http://schemas.microsoft.com/office/powerpoint/2010/main" val="266917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93A80-788D-449C-A01F-5131D713B271}" type="datetimeFigureOut">
              <a:rPr lang="en-IE" smtClean="0"/>
              <a:t>08/09/2021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C0D8-A00B-40E9-9479-6BD853B98B34}" type="slidenum">
              <a:rPr lang="en-IE" smtClean="0"/>
              <a:t>‹#›</a:t>
            </a:fld>
            <a:endParaRPr lang="en-IE"/>
          </a:p>
        </p:txBody>
      </p:sp>
    </p:spTree>
    <p:extLst>
      <p:ext uri="{BB962C8B-B14F-4D97-AF65-F5344CB8AC3E}">
        <p14:creationId xmlns:p14="http://schemas.microsoft.com/office/powerpoint/2010/main" val="102813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2.png"/><Relationship Id="rId7"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6.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7360" y="1832519"/>
            <a:ext cx="8998329" cy="1391263"/>
          </a:xfrm>
        </p:spPr>
        <p:txBody>
          <a:bodyPr>
            <a:normAutofit fontScale="90000"/>
          </a:bodyPr>
          <a:lstStyle/>
          <a:p>
            <a:r>
              <a:rPr lang="en-US" dirty="0"/>
              <a:t>SHARE-IT: Barriers and opportunities for reporting on the sustainability impacts of food sharing initiatives</a:t>
            </a:r>
            <a:endParaRPr lang="en-US" sz="5000" dirty="0"/>
          </a:p>
        </p:txBody>
      </p:sp>
      <p:sp>
        <p:nvSpPr>
          <p:cNvPr id="3" name="Subtitle 2"/>
          <p:cNvSpPr>
            <a:spLocks noGrp="1"/>
          </p:cNvSpPr>
          <p:nvPr>
            <p:ph type="subTitle" idx="1"/>
          </p:nvPr>
        </p:nvSpPr>
        <p:spPr>
          <a:xfrm>
            <a:off x="2845284" y="2991394"/>
            <a:ext cx="6327549" cy="1688671"/>
          </a:xfrm>
        </p:spPr>
        <p:txBody>
          <a:bodyPr>
            <a:noAutofit/>
          </a:bodyPr>
          <a:lstStyle/>
          <a:p>
            <a:pPr algn="ctr"/>
            <a:r>
              <a:rPr lang="en-US" b="1" dirty="0"/>
              <a:t>Alwynne </a:t>
            </a:r>
            <a:r>
              <a:rPr lang="en-US" b="1" dirty="0" err="1" smtClean="0"/>
              <a:t>McGeever</a:t>
            </a:r>
            <a:r>
              <a:rPr lang="en-US" b="1" dirty="0" smtClean="0"/>
              <a:t> &amp; Anna Davies</a:t>
            </a:r>
            <a:endParaRPr lang="en-US" b="1" dirty="0"/>
          </a:p>
          <a:p>
            <a:pPr algn="ctr"/>
            <a:r>
              <a:rPr lang="en-US" sz="1350" i="1" dirty="0"/>
              <a:t>Trinity College Dublin, Ireland </a:t>
            </a:r>
          </a:p>
          <a:p>
            <a:pPr algn="ctr"/>
            <a:r>
              <a:rPr lang="en-US" dirty="0" smtClean="0"/>
              <a:t>The</a:t>
            </a:r>
            <a:r>
              <a:rPr lang="en-US" dirty="0"/>
              <a:t> Future of Food Symposium 2021: </a:t>
            </a:r>
            <a:endParaRPr lang="en-US" dirty="0" smtClean="0"/>
          </a:p>
          <a:p>
            <a:pPr algn="ctr"/>
            <a:r>
              <a:rPr lang="en-US" dirty="0" smtClean="0"/>
              <a:t>Track C</a:t>
            </a:r>
            <a:endParaRPr lang="en-US" sz="1350" i="1" dirty="0"/>
          </a:p>
        </p:txBody>
      </p:sp>
      <p:sp>
        <p:nvSpPr>
          <p:cNvPr id="4" name="Text Placeholder 3"/>
          <p:cNvSpPr>
            <a:spLocks noGrp="1"/>
          </p:cNvSpPr>
          <p:nvPr>
            <p:ph type="body" sz="quarter" idx="13"/>
          </p:nvPr>
        </p:nvSpPr>
        <p:spPr>
          <a:xfrm>
            <a:off x="1936575" y="5606552"/>
            <a:ext cx="4800600" cy="768806"/>
          </a:xfrm>
        </p:spPr>
        <p:txBody>
          <a:bodyPr/>
          <a:lstStyle/>
          <a:p>
            <a:r>
              <a:rPr lang="en-US" sz="1400" dirty="0"/>
              <a:t>www.sharecity.ie </a:t>
            </a:r>
          </a:p>
          <a:p>
            <a:r>
              <a:rPr lang="en-GB" sz="1400" dirty="0"/>
              <a:t>ERC Grant Agreement No: 646883 </a:t>
            </a:r>
            <a:endParaRPr lang="en-US" sz="1400" dirty="0"/>
          </a:p>
        </p:txBody>
      </p:sp>
      <p:pic>
        <p:nvPicPr>
          <p:cNvPr id="6" name="Picture 5" descr="ERC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7727" y="5388889"/>
            <a:ext cx="956801" cy="887433"/>
          </a:xfrm>
          <a:prstGeom prst="rect">
            <a:avLst/>
          </a:prstGeom>
        </p:spPr>
      </p:pic>
      <p:pic>
        <p:nvPicPr>
          <p:cNvPr id="5" name="Picture 4" descr="EU-Horizon-2020-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153" y="5606552"/>
            <a:ext cx="1971675" cy="452104"/>
          </a:xfrm>
          <a:prstGeom prst="rect">
            <a:avLst/>
          </a:prstGeom>
        </p:spPr>
      </p:pic>
      <p:sp>
        <p:nvSpPr>
          <p:cNvPr id="7" name="TextBox 6"/>
          <p:cNvSpPr txBox="1"/>
          <p:nvPr/>
        </p:nvSpPr>
        <p:spPr>
          <a:xfrm>
            <a:off x="4896422" y="2275797"/>
            <a:ext cx="184731" cy="300082"/>
          </a:xfrm>
          <a:prstGeom prst="rect">
            <a:avLst/>
          </a:prstGeom>
          <a:noFill/>
        </p:spPr>
        <p:txBody>
          <a:bodyPr wrap="none" rtlCol="0">
            <a:spAutoFit/>
          </a:bodyPr>
          <a:lstStyle/>
          <a:p>
            <a:endParaRPr lang="en-US" sz="1350" dirty="0"/>
          </a:p>
        </p:txBody>
      </p:sp>
      <p:sp>
        <p:nvSpPr>
          <p:cNvPr id="8" name="TextBox 7"/>
          <p:cNvSpPr txBox="1"/>
          <p:nvPr/>
        </p:nvSpPr>
        <p:spPr>
          <a:xfrm>
            <a:off x="4997759" y="1850233"/>
            <a:ext cx="184731" cy="300082"/>
          </a:xfrm>
          <a:prstGeom prst="rect">
            <a:avLst/>
          </a:prstGeom>
          <a:noFill/>
        </p:spPr>
        <p:txBody>
          <a:bodyPr wrap="none" rtlCol="0">
            <a:spAutoFit/>
          </a:bodyPr>
          <a:lstStyle/>
          <a:p>
            <a:endParaRPr lang="en-US" sz="1350" dirty="0"/>
          </a:p>
        </p:txBody>
      </p:sp>
      <p:pic>
        <p:nvPicPr>
          <p:cNvPr id="1026" name="Picture 2" descr="Home : Future Cities : Trinity College Dublin, the University of Dublin,  Irela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577" r="19503" b="16141"/>
          <a:stretch/>
        </p:blipFill>
        <p:spPr bwMode="auto">
          <a:xfrm>
            <a:off x="9056891" y="5521144"/>
            <a:ext cx="1649723" cy="5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21486"/>
      </p:ext>
    </p:extLst>
  </p:cSld>
  <p:clrMapOvr>
    <a:masterClrMapping/>
  </p:clrMapOvr>
  <mc:AlternateContent xmlns:mc="http://schemas.openxmlformats.org/markup-compatibility/2006" xmlns:p14="http://schemas.microsoft.com/office/powerpoint/2010/main">
    <mc:Choice Requires="p14">
      <p:transition spd="slow" p14:dur="2000" advTm="32317"/>
    </mc:Choice>
    <mc:Fallback xmlns="">
      <p:transition spd="slow" advTm="3231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48" y="71437"/>
            <a:ext cx="10515600" cy="1325563"/>
          </a:xfrm>
        </p:spPr>
        <p:txBody>
          <a:bodyPr/>
          <a:lstStyle/>
          <a:p>
            <a:pPr algn="ctr"/>
            <a:r>
              <a:rPr lang="en-IE" dirty="0" smtClean="0"/>
              <a:t>Impact Areas</a:t>
            </a:r>
            <a:endParaRPr lang="en-IE" dirty="0"/>
          </a:p>
        </p:txBody>
      </p:sp>
      <p:graphicFrame>
        <p:nvGraphicFramePr>
          <p:cNvPr id="4" name="Table 3"/>
          <p:cNvGraphicFramePr>
            <a:graphicFrameLocks noGrp="1"/>
          </p:cNvGraphicFramePr>
          <p:nvPr>
            <p:extLst/>
          </p:nvPr>
        </p:nvGraphicFramePr>
        <p:xfrm>
          <a:off x="1874048" y="1397000"/>
          <a:ext cx="8614440" cy="4475874"/>
        </p:xfrm>
        <a:graphic>
          <a:graphicData uri="http://schemas.openxmlformats.org/drawingml/2006/table">
            <a:tbl>
              <a:tblPr firstRow="1" bandRow="1">
                <a:tableStyleId>{5FD0F851-EC5A-4D38-B0AD-8093EC10F338}</a:tableStyleId>
              </a:tblPr>
              <a:tblGrid>
                <a:gridCol w="2153610">
                  <a:extLst>
                    <a:ext uri="{9D8B030D-6E8A-4147-A177-3AD203B41FA5}">
                      <a16:colId xmlns:a16="http://schemas.microsoft.com/office/drawing/2014/main" val="4197733698"/>
                    </a:ext>
                  </a:extLst>
                </a:gridCol>
                <a:gridCol w="2153610">
                  <a:extLst>
                    <a:ext uri="{9D8B030D-6E8A-4147-A177-3AD203B41FA5}">
                      <a16:colId xmlns:a16="http://schemas.microsoft.com/office/drawing/2014/main" val="1569608298"/>
                    </a:ext>
                  </a:extLst>
                </a:gridCol>
                <a:gridCol w="2153610">
                  <a:extLst>
                    <a:ext uri="{9D8B030D-6E8A-4147-A177-3AD203B41FA5}">
                      <a16:colId xmlns:a16="http://schemas.microsoft.com/office/drawing/2014/main" val="2082174618"/>
                    </a:ext>
                  </a:extLst>
                </a:gridCol>
                <a:gridCol w="2153610">
                  <a:extLst>
                    <a:ext uri="{9D8B030D-6E8A-4147-A177-3AD203B41FA5}">
                      <a16:colId xmlns:a16="http://schemas.microsoft.com/office/drawing/2014/main" val="1677354592"/>
                    </a:ext>
                  </a:extLst>
                </a:gridCol>
              </a:tblGrid>
              <a:tr h="724476">
                <a:tc>
                  <a:txBody>
                    <a:bodyPr/>
                    <a:lstStyle/>
                    <a:p>
                      <a:pPr algn="ctr"/>
                      <a:r>
                        <a:rPr lang="en-IE" sz="2400" dirty="0" smtClean="0"/>
                        <a:t>Environment</a:t>
                      </a:r>
                      <a:endParaRPr lang="en-IE" sz="2400" dirty="0"/>
                    </a:p>
                  </a:txBody>
                  <a:tcPr anchor="ctr"/>
                </a:tc>
                <a:tc>
                  <a:txBody>
                    <a:bodyPr/>
                    <a:lstStyle/>
                    <a:p>
                      <a:pPr algn="ctr"/>
                      <a:r>
                        <a:rPr lang="en-IE" sz="2400" dirty="0" smtClean="0"/>
                        <a:t>Social</a:t>
                      </a:r>
                      <a:endParaRPr lang="en-IE" sz="2400" dirty="0"/>
                    </a:p>
                  </a:txBody>
                  <a:tcPr anchor="ctr"/>
                </a:tc>
                <a:tc>
                  <a:txBody>
                    <a:bodyPr/>
                    <a:lstStyle/>
                    <a:p>
                      <a:pPr algn="ctr"/>
                      <a:r>
                        <a:rPr lang="en-IE" sz="2400" dirty="0" smtClean="0"/>
                        <a:t>Economic</a:t>
                      </a:r>
                      <a:endParaRPr lang="en-IE" sz="2400" dirty="0"/>
                    </a:p>
                  </a:txBody>
                  <a:tcPr anchor="ctr"/>
                </a:tc>
                <a:tc>
                  <a:txBody>
                    <a:bodyPr/>
                    <a:lstStyle/>
                    <a:p>
                      <a:pPr algn="ctr"/>
                      <a:r>
                        <a:rPr lang="en-IE" sz="2400" dirty="0" smtClean="0"/>
                        <a:t>Governance</a:t>
                      </a:r>
                      <a:endParaRPr lang="en-IE" sz="2400" dirty="0"/>
                    </a:p>
                  </a:txBody>
                  <a:tcPr anchor="ctr"/>
                </a:tc>
                <a:extLst>
                  <a:ext uri="{0D108BD9-81ED-4DB2-BD59-A6C34878D82A}">
                    <a16:rowId xmlns:a16="http://schemas.microsoft.com/office/drawing/2014/main" val="4075692216"/>
                  </a:ext>
                </a:extLst>
              </a:tr>
              <a:tr h="1250466">
                <a:tc>
                  <a:txBody>
                    <a:bodyPr/>
                    <a:lstStyle/>
                    <a:p>
                      <a:pPr algn="ctr"/>
                      <a:r>
                        <a:rPr lang="en-IE" sz="2400" dirty="0" smtClean="0"/>
                        <a:t>Practices</a:t>
                      </a:r>
                      <a:endParaRPr lang="en-IE" sz="2400" dirty="0"/>
                    </a:p>
                  </a:txBody>
                  <a:tcPr anchor="ctr">
                    <a:solidFill>
                      <a:srgbClr val="00B0F0">
                        <a:alpha val="20000"/>
                      </a:srgbClr>
                    </a:solidFill>
                  </a:tcPr>
                </a:tc>
                <a:tc>
                  <a:txBody>
                    <a:bodyPr/>
                    <a:lstStyle/>
                    <a:p>
                      <a:pPr algn="ctr"/>
                      <a:r>
                        <a:rPr lang="en-IE" sz="2400" dirty="0" smtClean="0"/>
                        <a:t>Accessibility</a:t>
                      </a:r>
                      <a:endParaRPr lang="en-IE" sz="2400" dirty="0"/>
                    </a:p>
                  </a:txBody>
                  <a:tcPr anchor="ctr">
                    <a:solidFill>
                      <a:srgbClr val="00B0F0">
                        <a:alpha val="20000"/>
                      </a:srgbClr>
                    </a:solidFill>
                  </a:tcPr>
                </a:tc>
                <a:tc>
                  <a:txBody>
                    <a:bodyPr/>
                    <a:lstStyle/>
                    <a:p>
                      <a:pPr algn="ctr"/>
                      <a:r>
                        <a:rPr lang="en-IE" sz="2400" dirty="0" smtClean="0"/>
                        <a:t>Jobs</a:t>
                      </a:r>
                      <a:endParaRPr lang="en-IE" sz="2400" dirty="0"/>
                    </a:p>
                  </a:txBody>
                  <a:tcPr anchor="ctr">
                    <a:solidFill>
                      <a:srgbClr val="00B0F0">
                        <a:alpha val="20000"/>
                      </a:srgbClr>
                    </a:solidFill>
                  </a:tcPr>
                </a:tc>
                <a:tc>
                  <a:txBody>
                    <a:bodyPr/>
                    <a:lstStyle/>
                    <a:p>
                      <a:pPr algn="ctr"/>
                      <a:r>
                        <a:rPr lang="en-IE" sz="2400" dirty="0" smtClean="0"/>
                        <a:t>Risk Control</a:t>
                      </a:r>
                      <a:endParaRPr lang="en-IE" sz="2400" dirty="0"/>
                    </a:p>
                  </a:txBody>
                  <a:tcPr anchor="ctr">
                    <a:solidFill>
                      <a:srgbClr val="00B0F0">
                        <a:alpha val="20000"/>
                      </a:srgbClr>
                    </a:solidFill>
                  </a:tcPr>
                </a:tc>
                <a:extLst>
                  <a:ext uri="{0D108BD9-81ED-4DB2-BD59-A6C34878D82A}">
                    <a16:rowId xmlns:a16="http://schemas.microsoft.com/office/drawing/2014/main" val="3162933824"/>
                  </a:ext>
                </a:extLst>
              </a:tr>
              <a:tr h="1250466">
                <a:tc>
                  <a:txBody>
                    <a:bodyPr/>
                    <a:lstStyle/>
                    <a:p>
                      <a:pPr algn="ctr"/>
                      <a:r>
                        <a:rPr lang="en-IE" sz="2400" dirty="0" smtClean="0"/>
                        <a:t>Emissions</a:t>
                      </a:r>
                      <a:endParaRPr lang="en-IE" sz="2400" dirty="0"/>
                    </a:p>
                  </a:txBody>
                  <a:tcPr anchor="ctr"/>
                </a:tc>
                <a:tc>
                  <a:txBody>
                    <a:bodyPr/>
                    <a:lstStyle/>
                    <a:p>
                      <a:pPr algn="ctr"/>
                      <a:r>
                        <a:rPr lang="en-IE" sz="2400" dirty="0" smtClean="0"/>
                        <a:t>Health</a:t>
                      </a:r>
                      <a:r>
                        <a:rPr lang="en-IE" sz="2400" baseline="0" dirty="0" smtClean="0"/>
                        <a:t> &amp; Wellbeing</a:t>
                      </a:r>
                      <a:endParaRPr lang="en-IE" sz="2400" dirty="0"/>
                    </a:p>
                  </a:txBody>
                  <a:tcPr anchor="ctr"/>
                </a:tc>
                <a:tc>
                  <a:txBody>
                    <a:bodyPr/>
                    <a:lstStyle/>
                    <a:p>
                      <a:pPr algn="ctr"/>
                      <a:r>
                        <a:rPr lang="en-IE" sz="2400" dirty="0" smtClean="0"/>
                        <a:t>Affordability</a:t>
                      </a:r>
                      <a:endParaRPr lang="en-IE" sz="2400" dirty="0"/>
                    </a:p>
                  </a:txBody>
                  <a:tcPr anchor="ctr"/>
                </a:tc>
                <a:tc>
                  <a:txBody>
                    <a:bodyPr/>
                    <a:lstStyle/>
                    <a:p>
                      <a:pPr algn="ctr"/>
                      <a:r>
                        <a:rPr lang="en-IE" sz="2400" dirty="0" smtClean="0"/>
                        <a:t>Strategic Planning</a:t>
                      </a:r>
                      <a:endParaRPr lang="en-IE" sz="2400" dirty="0"/>
                    </a:p>
                  </a:txBody>
                  <a:tcPr anchor="ctr"/>
                </a:tc>
                <a:extLst>
                  <a:ext uri="{0D108BD9-81ED-4DB2-BD59-A6C34878D82A}">
                    <a16:rowId xmlns:a16="http://schemas.microsoft.com/office/drawing/2014/main" val="1397396607"/>
                  </a:ext>
                </a:extLst>
              </a:tr>
              <a:tr h="1250466">
                <a:tc>
                  <a:txBody>
                    <a:bodyPr/>
                    <a:lstStyle/>
                    <a:p>
                      <a:pPr algn="ctr"/>
                      <a:r>
                        <a:rPr lang="en-IE" sz="2400" dirty="0" smtClean="0"/>
                        <a:t>Waste</a:t>
                      </a:r>
                      <a:endParaRPr lang="en-IE" sz="2400" dirty="0"/>
                    </a:p>
                  </a:txBody>
                  <a:tcPr anchor="ctr">
                    <a:solidFill>
                      <a:srgbClr val="00B0F0">
                        <a:alpha val="20000"/>
                      </a:srgbClr>
                    </a:solidFill>
                  </a:tcPr>
                </a:tc>
                <a:tc>
                  <a:txBody>
                    <a:bodyPr/>
                    <a:lstStyle/>
                    <a:p>
                      <a:pPr algn="ctr"/>
                      <a:r>
                        <a:rPr lang="en-IE" sz="2400" dirty="0" smtClean="0"/>
                        <a:t>Community</a:t>
                      </a:r>
                      <a:endParaRPr lang="en-IE" sz="2400" dirty="0"/>
                    </a:p>
                  </a:txBody>
                  <a:tcPr anchor="ctr">
                    <a:solidFill>
                      <a:srgbClr val="00B0F0">
                        <a:alpha val="20000"/>
                      </a:srgbClr>
                    </a:solidFill>
                  </a:tcPr>
                </a:tc>
                <a:tc>
                  <a:txBody>
                    <a:bodyPr/>
                    <a:lstStyle/>
                    <a:p>
                      <a:pPr algn="ctr"/>
                      <a:r>
                        <a:rPr lang="en-IE" sz="2400" dirty="0" smtClean="0"/>
                        <a:t>Production</a:t>
                      </a:r>
                      <a:endParaRPr lang="en-IE" sz="2400" dirty="0"/>
                    </a:p>
                  </a:txBody>
                  <a:tcPr anchor="ctr">
                    <a:solidFill>
                      <a:srgbClr val="00B0F0">
                        <a:alpha val="20000"/>
                      </a:srgbClr>
                    </a:solidFill>
                  </a:tcPr>
                </a:tc>
                <a:tc>
                  <a:txBody>
                    <a:bodyPr/>
                    <a:lstStyle/>
                    <a:p>
                      <a:pPr algn="ctr"/>
                      <a:r>
                        <a:rPr lang="en-IE" sz="2400" dirty="0" smtClean="0"/>
                        <a:t>Civic Responsibility</a:t>
                      </a:r>
                      <a:endParaRPr lang="en-IE" sz="2400" dirty="0"/>
                    </a:p>
                  </a:txBody>
                  <a:tcPr anchor="ctr">
                    <a:solidFill>
                      <a:srgbClr val="00B0F0">
                        <a:alpha val="20000"/>
                      </a:srgbClr>
                    </a:solidFill>
                  </a:tcPr>
                </a:tc>
                <a:extLst>
                  <a:ext uri="{0D108BD9-81ED-4DB2-BD59-A6C34878D82A}">
                    <a16:rowId xmlns:a16="http://schemas.microsoft.com/office/drawing/2014/main" val="3686987976"/>
                  </a:ext>
                </a:extLst>
              </a:tr>
            </a:tbl>
          </a:graphicData>
        </a:graphic>
      </p:graphicFrame>
      <p:sp>
        <p:nvSpPr>
          <p:cNvPr id="5" name="TextBox 4"/>
          <p:cNvSpPr txBox="1"/>
          <p:nvPr/>
        </p:nvSpPr>
        <p:spPr>
          <a:xfrm>
            <a:off x="3264944" y="6093296"/>
            <a:ext cx="5832648" cy="369332"/>
          </a:xfrm>
          <a:prstGeom prst="rect">
            <a:avLst/>
          </a:prstGeom>
          <a:noFill/>
        </p:spPr>
        <p:txBody>
          <a:bodyPr wrap="square" rtlCol="0">
            <a:spAutoFit/>
          </a:bodyPr>
          <a:lstStyle/>
          <a:p>
            <a:r>
              <a:rPr lang="en-IE" b="1" dirty="0"/>
              <a:t>34 questions with quantitative and/or qualitative answers</a:t>
            </a:r>
          </a:p>
        </p:txBody>
      </p:sp>
    </p:spTree>
    <p:extLst>
      <p:ext uri="{BB962C8B-B14F-4D97-AF65-F5344CB8AC3E}">
        <p14:creationId xmlns:p14="http://schemas.microsoft.com/office/powerpoint/2010/main" val="1445219573"/>
      </p:ext>
    </p:extLst>
  </p:cSld>
  <p:clrMapOvr>
    <a:masterClrMapping/>
  </p:clrMapOvr>
  <mc:AlternateContent xmlns:mc="http://schemas.openxmlformats.org/markup-compatibility/2006" xmlns:p14="http://schemas.microsoft.com/office/powerpoint/2010/main">
    <mc:Choice Requires="p14">
      <p:transition spd="slow" p14:dur="2000" advTm="68834"/>
    </mc:Choice>
    <mc:Fallback xmlns="">
      <p:transition spd="slow" advTm="688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5" y="-10332"/>
            <a:ext cx="10515600" cy="1325563"/>
          </a:xfrm>
        </p:spPr>
        <p:txBody>
          <a:bodyPr/>
          <a:lstStyle/>
          <a:p>
            <a:pPr algn="ctr"/>
            <a:r>
              <a:rPr lang="en-IE" dirty="0" smtClean="0"/>
              <a:t>Output report</a:t>
            </a:r>
            <a:endParaRPr lang="en-I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186" y="1330722"/>
            <a:ext cx="3908246" cy="24768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768" y="3549181"/>
            <a:ext cx="6660232" cy="330224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925" t="35891" r="39691" b="30392"/>
          <a:stretch/>
        </p:blipFill>
        <p:spPr>
          <a:xfrm>
            <a:off x="5615671" y="1315232"/>
            <a:ext cx="5112568" cy="22339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970" y="4128742"/>
            <a:ext cx="2143125" cy="2143125"/>
          </a:xfrm>
          <a:prstGeom prst="rect">
            <a:avLst/>
          </a:prstGeom>
        </p:spPr>
      </p:pic>
    </p:spTree>
    <p:extLst>
      <p:ext uri="{BB962C8B-B14F-4D97-AF65-F5344CB8AC3E}">
        <p14:creationId xmlns:p14="http://schemas.microsoft.com/office/powerpoint/2010/main" val="165905175"/>
      </p:ext>
    </p:extLst>
  </p:cSld>
  <p:clrMapOvr>
    <a:masterClrMapping/>
  </p:clrMapOvr>
  <mc:AlternateContent xmlns:mc="http://schemas.openxmlformats.org/markup-compatibility/2006" xmlns:p14="http://schemas.microsoft.com/office/powerpoint/2010/main">
    <mc:Choice Requires="p14">
      <p:transition spd="slow" p14:dur="2000" advTm="28066"/>
    </mc:Choice>
    <mc:Fallback xmlns="">
      <p:transition spd="slow" advTm="2806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38"/>
            <a:ext cx="10515600" cy="1325563"/>
          </a:xfrm>
        </p:spPr>
        <p:txBody>
          <a:bodyPr/>
          <a:lstStyle/>
          <a:p>
            <a:pPr algn="ctr"/>
            <a:r>
              <a:rPr lang="en-IE" dirty="0" smtClean="0"/>
              <a:t>Does SHARE IT</a:t>
            </a:r>
            <a:r>
              <a:rPr lang="en-IE" dirty="0"/>
              <a:t> </a:t>
            </a:r>
            <a:r>
              <a:rPr lang="en-IE" dirty="0" smtClean="0"/>
              <a:t>have a </a:t>
            </a:r>
            <a:r>
              <a:rPr lang="en-IE" dirty="0"/>
              <a:t>m</a:t>
            </a:r>
            <a:r>
              <a:rPr lang="en-IE" dirty="0" smtClean="0"/>
              <a:t>arket case?</a:t>
            </a:r>
            <a:endParaRPr lang="en-IE" dirty="0"/>
          </a:p>
        </p:txBody>
      </p:sp>
    </p:spTree>
    <p:extLst>
      <p:ext uri="{BB962C8B-B14F-4D97-AF65-F5344CB8AC3E}">
        <p14:creationId xmlns:p14="http://schemas.microsoft.com/office/powerpoint/2010/main" val="3764247560"/>
      </p:ext>
    </p:extLst>
  </p:cSld>
  <p:clrMapOvr>
    <a:masterClrMapping/>
  </p:clrMapOvr>
  <mc:AlternateContent xmlns:mc="http://schemas.openxmlformats.org/markup-compatibility/2006" xmlns:p14="http://schemas.microsoft.com/office/powerpoint/2010/main">
    <mc:Choice Requires="p14">
      <p:transition spd="slow" p14:dur="2000" advTm="24934"/>
    </mc:Choice>
    <mc:Fallback xmlns="">
      <p:transition spd="slow" advTm="2493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38"/>
            <a:ext cx="10515600" cy="1325563"/>
          </a:xfrm>
        </p:spPr>
        <p:txBody>
          <a:bodyPr/>
          <a:lstStyle/>
          <a:p>
            <a:pPr algn="ctr"/>
            <a:r>
              <a:rPr lang="en-IE" dirty="0" smtClean="0"/>
              <a:t>Does SHARE IT</a:t>
            </a:r>
            <a:r>
              <a:rPr lang="en-IE" dirty="0"/>
              <a:t> </a:t>
            </a:r>
            <a:r>
              <a:rPr lang="en-IE" dirty="0" smtClean="0"/>
              <a:t>have a </a:t>
            </a:r>
            <a:r>
              <a:rPr lang="en-IE" dirty="0"/>
              <a:t>m</a:t>
            </a:r>
            <a:r>
              <a:rPr lang="en-IE" dirty="0" smtClean="0"/>
              <a:t>arket case?</a:t>
            </a:r>
            <a:endParaRPr lang="en-IE" dirty="0"/>
          </a:p>
        </p:txBody>
      </p:sp>
      <p:grpSp>
        <p:nvGrpSpPr>
          <p:cNvPr id="9" name="Group 8"/>
          <p:cNvGrpSpPr/>
          <p:nvPr/>
        </p:nvGrpSpPr>
        <p:grpSpPr>
          <a:xfrm>
            <a:off x="1246414" y="959425"/>
            <a:ext cx="11893816" cy="3230398"/>
            <a:chOff x="480060" y="1262039"/>
            <a:chExt cx="11255081" cy="2969605"/>
          </a:xfrm>
        </p:grpSpPr>
        <p:sp>
          <p:nvSpPr>
            <p:cNvPr id="4" name="Rectangle 3"/>
            <p:cNvSpPr/>
            <p:nvPr/>
          </p:nvSpPr>
          <p:spPr>
            <a:xfrm>
              <a:off x="480060" y="1262039"/>
              <a:ext cx="6096000" cy="369332"/>
            </a:xfrm>
            <a:prstGeom prst="rect">
              <a:avLst/>
            </a:prstGeom>
          </p:spPr>
          <p:txBody>
            <a:bodyPr>
              <a:spAutoFit/>
            </a:bodyPr>
            <a:lstStyle/>
            <a:p>
              <a:r>
                <a:rPr lang="en-IE" b="1" dirty="0"/>
                <a:t>We identified three </a:t>
              </a:r>
              <a:r>
                <a:rPr lang="en-IE" b="1" dirty="0" smtClean="0"/>
                <a:t>customer segments:</a:t>
              </a:r>
              <a:endParaRPr lang="en-IE" b="1" dirty="0"/>
            </a:p>
          </p:txBody>
        </p:sp>
        <p:pic>
          <p:nvPicPr>
            <p:cNvPr id="1026" name="Picture 2" descr="Home : Shar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83" y="1838735"/>
              <a:ext cx="1960252" cy="1954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ndsworth&amp;#39;s mayor lends a hand at Battersea soup kitchen opening | Your  Local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260" y="1812996"/>
              <a:ext cx="2971800" cy="1981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71309" y="3550802"/>
              <a:ext cx="2971800" cy="261610"/>
            </a:xfrm>
            <a:prstGeom prst="rect">
              <a:avLst/>
            </a:prstGeom>
            <a:noFill/>
          </p:spPr>
          <p:txBody>
            <a:bodyPr wrap="square" rtlCol="0">
              <a:spAutoFit/>
            </a:bodyPr>
            <a:lstStyle/>
            <a:p>
              <a:r>
                <a:rPr lang="en-GB" sz="1100" dirty="0" smtClean="0">
                  <a:solidFill>
                    <a:schemeClr val="bg1"/>
                  </a:solidFill>
                </a:rPr>
                <a:t>© the </a:t>
              </a:r>
              <a:r>
                <a:rPr lang="en-GB" sz="1100" dirty="0" err="1" smtClean="0">
                  <a:solidFill>
                    <a:schemeClr val="bg1"/>
                  </a:solidFill>
                </a:rPr>
                <a:t>Gaurdian</a:t>
              </a:r>
              <a:endParaRPr lang="en-IE" sz="1100" dirty="0">
                <a:solidFill>
                  <a:schemeClr val="bg1"/>
                </a:solidFill>
              </a:endParaRPr>
            </a:p>
          </p:txBody>
        </p:sp>
        <p:pic>
          <p:nvPicPr>
            <p:cNvPr id="1032" name="Picture 8" descr="300,000 food bank donations made in Lidl Tackling"/>
            <p:cNvPicPr>
              <a:picLocks noChangeAspect="1" noChangeArrowheads="1"/>
            </p:cNvPicPr>
            <p:nvPr/>
          </p:nvPicPr>
          <p:blipFill rotWithShape="1">
            <a:blip r:embed="rId4">
              <a:extLst>
                <a:ext uri="{28A0092B-C50C-407E-A947-70E740481C1C}">
                  <a14:useLocalDpi xmlns:a14="http://schemas.microsoft.com/office/drawing/2010/main" val="0"/>
                </a:ext>
              </a:extLst>
            </a:blip>
            <a:srcRect l="39229" t="10354"/>
            <a:stretch/>
          </p:blipFill>
          <p:spPr bwMode="auto">
            <a:xfrm>
              <a:off x="7384960" y="1833549"/>
              <a:ext cx="2316297" cy="20287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763341" y="3650602"/>
              <a:ext cx="2971800" cy="261610"/>
            </a:xfrm>
            <a:prstGeom prst="rect">
              <a:avLst/>
            </a:prstGeom>
            <a:noFill/>
          </p:spPr>
          <p:txBody>
            <a:bodyPr wrap="square" rtlCol="0">
              <a:spAutoFit/>
            </a:bodyPr>
            <a:lstStyle/>
            <a:p>
              <a:r>
                <a:rPr lang="en-GB" sz="1050" dirty="0" smtClean="0">
                  <a:solidFill>
                    <a:schemeClr val="bg1"/>
                  </a:solidFill>
                </a:rPr>
                <a:t>© Neighbourly</a:t>
              </a:r>
              <a:endParaRPr lang="en-IE" sz="1050" dirty="0">
                <a:solidFill>
                  <a:schemeClr val="bg1"/>
                </a:solidFill>
              </a:endParaRPr>
            </a:p>
          </p:txBody>
        </p:sp>
        <p:sp>
          <p:nvSpPr>
            <p:cNvPr id="8" name="TextBox 7"/>
            <p:cNvSpPr txBox="1"/>
            <p:nvPr/>
          </p:nvSpPr>
          <p:spPr>
            <a:xfrm>
              <a:off x="480060" y="3862312"/>
              <a:ext cx="2508069" cy="369332"/>
            </a:xfrm>
            <a:prstGeom prst="rect">
              <a:avLst/>
            </a:prstGeom>
            <a:noFill/>
          </p:spPr>
          <p:txBody>
            <a:bodyPr wrap="square" rtlCol="0">
              <a:spAutoFit/>
            </a:bodyPr>
            <a:lstStyle/>
            <a:p>
              <a:r>
                <a:rPr lang="en-GB" dirty="0" smtClean="0"/>
                <a:t>Food sharing initiatives</a:t>
              </a:r>
              <a:endParaRPr lang="en-IE" dirty="0"/>
            </a:p>
          </p:txBody>
        </p:sp>
        <p:sp>
          <p:nvSpPr>
            <p:cNvPr id="14" name="TextBox 13"/>
            <p:cNvSpPr txBox="1"/>
            <p:nvPr/>
          </p:nvSpPr>
          <p:spPr>
            <a:xfrm>
              <a:off x="3932510" y="3862312"/>
              <a:ext cx="2508069" cy="369332"/>
            </a:xfrm>
            <a:prstGeom prst="rect">
              <a:avLst/>
            </a:prstGeom>
            <a:noFill/>
          </p:spPr>
          <p:txBody>
            <a:bodyPr wrap="square" rtlCol="0">
              <a:spAutoFit/>
            </a:bodyPr>
            <a:lstStyle/>
            <a:p>
              <a:r>
                <a:rPr lang="en-GB" dirty="0" smtClean="0"/>
                <a:t>Public Authorities</a:t>
              </a:r>
              <a:endParaRPr lang="en-IE" dirty="0"/>
            </a:p>
          </p:txBody>
        </p:sp>
        <p:sp>
          <p:nvSpPr>
            <p:cNvPr id="15" name="TextBox 14"/>
            <p:cNvSpPr txBox="1"/>
            <p:nvPr/>
          </p:nvSpPr>
          <p:spPr>
            <a:xfrm>
              <a:off x="7741172" y="3862312"/>
              <a:ext cx="2508069" cy="369332"/>
            </a:xfrm>
            <a:prstGeom prst="rect">
              <a:avLst/>
            </a:prstGeom>
            <a:noFill/>
          </p:spPr>
          <p:txBody>
            <a:bodyPr wrap="square" rtlCol="0">
              <a:spAutoFit/>
            </a:bodyPr>
            <a:lstStyle/>
            <a:p>
              <a:r>
                <a:rPr lang="en-GB" dirty="0" smtClean="0"/>
                <a:t>Food Retailers</a:t>
              </a:r>
              <a:endParaRPr lang="en-IE" dirty="0"/>
            </a:p>
          </p:txBody>
        </p:sp>
      </p:grpSp>
    </p:spTree>
    <p:extLst>
      <p:ext uri="{BB962C8B-B14F-4D97-AF65-F5344CB8AC3E}">
        <p14:creationId xmlns:p14="http://schemas.microsoft.com/office/powerpoint/2010/main" val="2510101070"/>
      </p:ext>
    </p:extLst>
  </p:cSld>
  <p:clrMapOvr>
    <a:masterClrMapping/>
  </p:clrMapOvr>
  <mc:AlternateContent xmlns:mc="http://schemas.openxmlformats.org/markup-compatibility/2006" xmlns:p14="http://schemas.microsoft.com/office/powerpoint/2010/main">
    <mc:Choice Requires="p14">
      <p:transition spd="slow" p14:dur="2000" advTm="34753"/>
    </mc:Choice>
    <mc:Fallback xmlns="">
      <p:transition spd="slow" advTm="3475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38"/>
            <a:ext cx="10515600" cy="1325563"/>
          </a:xfrm>
        </p:spPr>
        <p:txBody>
          <a:bodyPr/>
          <a:lstStyle/>
          <a:p>
            <a:pPr algn="ctr"/>
            <a:r>
              <a:rPr lang="en-IE" dirty="0" smtClean="0"/>
              <a:t>Does SHARE IT</a:t>
            </a:r>
            <a:r>
              <a:rPr lang="en-IE" dirty="0"/>
              <a:t> </a:t>
            </a:r>
            <a:r>
              <a:rPr lang="en-IE" dirty="0" smtClean="0"/>
              <a:t>have a </a:t>
            </a:r>
            <a:r>
              <a:rPr lang="en-IE" dirty="0"/>
              <a:t>m</a:t>
            </a:r>
            <a:r>
              <a:rPr lang="en-IE" dirty="0" smtClean="0"/>
              <a:t>arket case?</a:t>
            </a:r>
            <a:endParaRPr lang="en-IE" dirty="0"/>
          </a:p>
        </p:txBody>
      </p:sp>
      <p:grpSp>
        <p:nvGrpSpPr>
          <p:cNvPr id="9" name="Group 8"/>
          <p:cNvGrpSpPr/>
          <p:nvPr/>
        </p:nvGrpSpPr>
        <p:grpSpPr>
          <a:xfrm>
            <a:off x="1246414" y="959425"/>
            <a:ext cx="11893816" cy="5726590"/>
            <a:chOff x="480060" y="1262039"/>
            <a:chExt cx="11255081" cy="5264278"/>
          </a:xfrm>
        </p:grpSpPr>
        <p:sp>
          <p:nvSpPr>
            <p:cNvPr id="4" name="Rectangle 3"/>
            <p:cNvSpPr/>
            <p:nvPr/>
          </p:nvSpPr>
          <p:spPr>
            <a:xfrm>
              <a:off x="480060" y="1262039"/>
              <a:ext cx="6096000" cy="369332"/>
            </a:xfrm>
            <a:prstGeom prst="rect">
              <a:avLst/>
            </a:prstGeom>
          </p:spPr>
          <p:txBody>
            <a:bodyPr>
              <a:spAutoFit/>
            </a:bodyPr>
            <a:lstStyle/>
            <a:p>
              <a:r>
                <a:rPr lang="en-IE" b="1" dirty="0"/>
                <a:t>We identified three </a:t>
              </a:r>
              <a:r>
                <a:rPr lang="en-IE" b="1" dirty="0" smtClean="0"/>
                <a:t>customer segments:</a:t>
              </a:r>
              <a:endParaRPr lang="en-IE" b="1" dirty="0"/>
            </a:p>
          </p:txBody>
        </p:sp>
        <p:sp>
          <p:nvSpPr>
            <p:cNvPr id="5" name="Rectangle 4"/>
            <p:cNvSpPr/>
            <p:nvPr/>
          </p:nvSpPr>
          <p:spPr>
            <a:xfrm>
              <a:off x="480650" y="4494992"/>
              <a:ext cx="6095410" cy="2031325"/>
            </a:xfrm>
            <a:prstGeom prst="rect">
              <a:avLst/>
            </a:prstGeom>
          </p:spPr>
          <p:txBody>
            <a:bodyPr wrap="square">
              <a:spAutoFit/>
            </a:bodyPr>
            <a:lstStyle/>
            <a:p>
              <a:r>
                <a:rPr lang="en-IE" b="1" dirty="0"/>
                <a:t>We had three questions</a:t>
              </a:r>
              <a:r>
                <a:rPr lang="en-IE" b="1" dirty="0" smtClean="0"/>
                <a:t>:</a:t>
              </a:r>
            </a:p>
            <a:p>
              <a:endParaRPr lang="en-IE" dirty="0"/>
            </a:p>
            <a:p>
              <a:r>
                <a:rPr lang="en-IE" dirty="0"/>
                <a:t>Do you have a need for sustainability reporting from FSIs</a:t>
              </a:r>
              <a:r>
                <a:rPr lang="en-IE" dirty="0" smtClean="0"/>
                <a:t>?</a:t>
              </a:r>
            </a:p>
            <a:p>
              <a:endParaRPr lang="en-IE" dirty="0"/>
            </a:p>
            <a:p>
              <a:r>
                <a:rPr lang="en-IE" dirty="0"/>
                <a:t>Does SHARE IT meet that need</a:t>
              </a:r>
              <a:r>
                <a:rPr lang="en-IE" dirty="0" smtClean="0"/>
                <a:t>?</a:t>
              </a:r>
            </a:p>
            <a:p>
              <a:endParaRPr lang="en-IE" dirty="0"/>
            </a:p>
            <a:p>
              <a:r>
                <a:rPr lang="en-IE" dirty="0"/>
                <a:t>Are you willing to pay for SHARE IT to meet that need?</a:t>
              </a:r>
            </a:p>
          </p:txBody>
        </p:sp>
        <p:sp>
          <p:nvSpPr>
            <p:cNvPr id="6" name="Rectangle 5"/>
            <p:cNvSpPr/>
            <p:nvPr/>
          </p:nvSpPr>
          <p:spPr>
            <a:xfrm>
              <a:off x="7848528" y="4404346"/>
              <a:ext cx="1765252" cy="2121971"/>
            </a:xfrm>
            <a:prstGeom prst="rect">
              <a:avLst/>
            </a:prstGeom>
          </p:spPr>
          <p:txBody>
            <a:bodyPr wrap="square">
              <a:spAutoFit/>
            </a:bodyPr>
            <a:lstStyle/>
            <a:p>
              <a:pPr algn="ctr"/>
              <a:r>
                <a:rPr lang="en-IE" b="1" dirty="0"/>
                <a:t>Method</a:t>
              </a:r>
              <a:r>
                <a:rPr lang="en-IE" b="1" dirty="0" smtClean="0"/>
                <a:t>:</a:t>
              </a:r>
            </a:p>
            <a:p>
              <a:pPr algn="ctr"/>
              <a:endParaRPr lang="en-GB" dirty="0"/>
            </a:p>
            <a:p>
              <a:pPr algn="ctr"/>
              <a:endParaRPr lang="en-IE" dirty="0" smtClean="0"/>
            </a:p>
            <a:p>
              <a:pPr algn="ctr"/>
              <a:endParaRPr lang="en-IE" dirty="0"/>
            </a:p>
            <a:p>
              <a:pPr algn="ctr"/>
              <a:endParaRPr lang="en-IE" dirty="0" smtClean="0"/>
            </a:p>
            <a:p>
              <a:pPr algn="ctr"/>
              <a:endParaRPr lang="en-IE" dirty="0" smtClean="0"/>
            </a:p>
            <a:p>
              <a:pPr algn="ctr"/>
              <a:endParaRPr lang="en-IE" dirty="0"/>
            </a:p>
            <a:p>
              <a:pPr algn="ctr"/>
              <a:r>
                <a:rPr lang="en-IE" dirty="0" smtClean="0"/>
                <a:t> Interviews</a:t>
              </a:r>
              <a:endParaRPr lang="en-IE" dirty="0"/>
            </a:p>
          </p:txBody>
        </p:sp>
        <p:pic>
          <p:nvPicPr>
            <p:cNvPr id="1026" name="Picture 2" descr="Home : Shar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83" y="1838735"/>
              <a:ext cx="1960252" cy="1954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ndsworth&amp;#39;s mayor lends a hand at Battersea soup kitchen opening | Your  Local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260" y="1812996"/>
              <a:ext cx="2971800" cy="1981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71309" y="3550802"/>
              <a:ext cx="2971800" cy="261610"/>
            </a:xfrm>
            <a:prstGeom prst="rect">
              <a:avLst/>
            </a:prstGeom>
            <a:noFill/>
          </p:spPr>
          <p:txBody>
            <a:bodyPr wrap="square" rtlCol="0">
              <a:spAutoFit/>
            </a:bodyPr>
            <a:lstStyle/>
            <a:p>
              <a:r>
                <a:rPr lang="en-GB" sz="1100" dirty="0" smtClean="0">
                  <a:solidFill>
                    <a:schemeClr val="bg1"/>
                  </a:solidFill>
                </a:rPr>
                <a:t>© the </a:t>
              </a:r>
              <a:r>
                <a:rPr lang="en-GB" sz="1100" dirty="0" err="1" smtClean="0">
                  <a:solidFill>
                    <a:schemeClr val="bg1"/>
                  </a:solidFill>
                </a:rPr>
                <a:t>Gaurdian</a:t>
              </a:r>
              <a:endParaRPr lang="en-IE" sz="1100" dirty="0">
                <a:solidFill>
                  <a:schemeClr val="bg1"/>
                </a:solidFill>
              </a:endParaRPr>
            </a:p>
          </p:txBody>
        </p:sp>
        <p:pic>
          <p:nvPicPr>
            <p:cNvPr id="1032" name="Picture 8" descr="300,000 food bank donations made in Lidl Tackling"/>
            <p:cNvPicPr>
              <a:picLocks noChangeAspect="1" noChangeArrowheads="1"/>
            </p:cNvPicPr>
            <p:nvPr/>
          </p:nvPicPr>
          <p:blipFill rotWithShape="1">
            <a:blip r:embed="rId4">
              <a:extLst>
                <a:ext uri="{28A0092B-C50C-407E-A947-70E740481C1C}">
                  <a14:useLocalDpi xmlns:a14="http://schemas.microsoft.com/office/drawing/2010/main" val="0"/>
                </a:ext>
              </a:extLst>
            </a:blip>
            <a:srcRect l="39229" t="10354"/>
            <a:stretch/>
          </p:blipFill>
          <p:spPr bwMode="auto">
            <a:xfrm>
              <a:off x="7384960" y="1833549"/>
              <a:ext cx="2316297" cy="20287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763341" y="3640362"/>
              <a:ext cx="2971800" cy="261610"/>
            </a:xfrm>
            <a:prstGeom prst="rect">
              <a:avLst/>
            </a:prstGeom>
            <a:noFill/>
          </p:spPr>
          <p:txBody>
            <a:bodyPr wrap="square" rtlCol="0">
              <a:spAutoFit/>
            </a:bodyPr>
            <a:lstStyle/>
            <a:p>
              <a:r>
                <a:rPr lang="en-GB" sz="1050" dirty="0" smtClean="0">
                  <a:solidFill>
                    <a:schemeClr val="bg1"/>
                  </a:solidFill>
                </a:rPr>
                <a:t>© Neighbourly</a:t>
              </a:r>
              <a:endParaRPr lang="en-IE" sz="1050" dirty="0">
                <a:solidFill>
                  <a:schemeClr val="bg1"/>
                </a:solidFill>
              </a:endParaRPr>
            </a:p>
          </p:txBody>
        </p:sp>
        <p:sp>
          <p:nvSpPr>
            <p:cNvPr id="8" name="TextBox 7"/>
            <p:cNvSpPr txBox="1"/>
            <p:nvPr/>
          </p:nvSpPr>
          <p:spPr>
            <a:xfrm>
              <a:off x="480060" y="3862312"/>
              <a:ext cx="2508069" cy="369332"/>
            </a:xfrm>
            <a:prstGeom prst="rect">
              <a:avLst/>
            </a:prstGeom>
            <a:noFill/>
          </p:spPr>
          <p:txBody>
            <a:bodyPr wrap="square" rtlCol="0">
              <a:spAutoFit/>
            </a:bodyPr>
            <a:lstStyle/>
            <a:p>
              <a:r>
                <a:rPr lang="en-GB" dirty="0" smtClean="0"/>
                <a:t>Food sharing initiatives</a:t>
              </a:r>
              <a:endParaRPr lang="en-IE" dirty="0"/>
            </a:p>
          </p:txBody>
        </p:sp>
        <p:sp>
          <p:nvSpPr>
            <p:cNvPr id="14" name="TextBox 13"/>
            <p:cNvSpPr txBox="1"/>
            <p:nvPr/>
          </p:nvSpPr>
          <p:spPr>
            <a:xfrm>
              <a:off x="3932510" y="3862312"/>
              <a:ext cx="2508069" cy="369332"/>
            </a:xfrm>
            <a:prstGeom prst="rect">
              <a:avLst/>
            </a:prstGeom>
            <a:noFill/>
          </p:spPr>
          <p:txBody>
            <a:bodyPr wrap="square" rtlCol="0">
              <a:spAutoFit/>
            </a:bodyPr>
            <a:lstStyle/>
            <a:p>
              <a:r>
                <a:rPr lang="en-GB" dirty="0" smtClean="0"/>
                <a:t>Public Authorities</a:t>
              </a:r>
              <a:endParaRPr lang="en-IE" dirty="0"/>
            </a:p>
          </p:txBody>
        </p:sp>
        <p:sp>
          <p:nvSpPr>
            <p:cNvPr id="15" name="TextBox 14"/>
            <p:cNvSpPr txBox="1"/>
            <p:nvPr/>
          </p:nvSpPr>
          <p:spPr>
            <a:xfrm>
              <a:off x="7741172" y="3862312"/>
              <a:ext cx="2508069" cy="369332"/>
            </a:xfrm>
            <a:prstGeom prst="rect">
              <a:avLst/>
            </a:prstGeom>
            <a:noFill/>
          </p:spPr>
          <p:txBody>
            <a:bodyPr wrap="square" rtlCol="0">
              <a:spAutoFit/>
            </a:bodyPr>
            <a:lstStyle/>
            <a:p>
              <a:r>
                <a:rPr lang="en-GB" dirty="0" smtClean="0"/>
                <a:t>Food Retailers</a:t>
              </a:r>
              <a:endParaRPr lang="en-IE" dirty="0"/>
            </a:p>
          </p:txBody>
        </p:sp>
        <p:pic>
          <p:nvPicPr>
            <p:cNvPr id="1034" name="Picture 10" descr="Video Call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528" y="4572914"/>
              <a:ext cx="1657895" cy="16578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928932"/>
      </p:ext>
    </p:extLst>
  </p:cSld>
  <p:clrMapOvr>
    <a:masterClrMapping/>
  </p:clrMapOvr>
  <mc:AlternateContent xmlns:mc="http://schemas.openxmlformats.org/markup-compatibility/2006" xmlns:p14="http://schemas.microsoft.com/office/powerpoint/2010/main">
    <mc:Choice Requires="p14">
      <p:transition spd="slow" p14:dur="2000" advTm="35357"/>
    </mc:Choice>
    <mc:Fallback xmlns="">
      <p:transition spd="slow" advTm="3535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069" y="395110"/>
            <a:ext cx="8441867" cy="1143000"/>
          </a:xfrm>
        </p:spPr>
        <p:txBody>
          <a:bodyPr>
            <a:normAutofit fontScale="90000"/>
          </a:bodyPr>
          <a:lstStyle/>
          <a:p>
            <a:pPr algn="ctr"/>
            <a:r>
              <a:rPr lang="en-IE" dirty="0" smtClean="0"/>
              <a:t>What value does SHARE IT offer to FSIs</a:t>
            </a:r>
            <a:endParaRPr lang="en-IE" dirty="0"/>
          </a:p>
        </p:txBody>
      </p:sp>
      <p:pic>
        <p:nvPicPr>
          <p:cNvPr id="3" name="Object 1"/>
          <p:cNvPicPr>
            <a:picLocks noChangeAspect="1"/>
          </p:cNvPicPr>
          <p:nvPr/>
        </p:nvPicPr>
        <p:blipFill rotWithShape="1">
          <a:blip r:embed="rId2" cstate="print"/>
          <a:srcRect t="17324" r="63001"/>
          <a:stretch/>
        </p:blipFill>
        <p:spPr>
          <a:xfrm>
            <a:off x="-487322" y="1569049"/>
            <a:ext cx="3470187" cy="4361821"/>
          </a:xfrm>
          <a:prstGeom prst="rect">
            <a:avLst/>
          </a:prstGeom>
        </p:spPr>
      </p:pic>
      <p:pic>
        <p:nvPicPr>
          <p:cNvPr id="4" name="Object 1"/>
          <p:cNvPicPr>
            <a:picLocks noChangeAspect="1"/>
          </p:cNvPicPr>
          <p:nvPr/>
        </p:nvPicPr>
        <p:blipFill rotWithShape="1">
          <a:blip r:embed="rId2" cstate="print"/>
          <a:srcRect l="37045" t="17324" r="37188"/>
          <a:stretch/>
        </p:blipFill>
        <p:spPr>
          <a:xfrm>
            <a:off x="4650377" y="1690510"/>
            <a:ext cx="2416630" cy="4361821"/>
          </a:xfrm>
          <a:prstGeom prst="rect">
            <a:avLst/>
          </a:prstGeom>
        </p:spPr>
      </p:pic>
      <p:pic>
        <p:nvPicPr>
          <p:cNvPr id="5" name="Object 1"/>
          <p:cNvPicPr>
            <a:picLocks noChangeAspect="1"/>
          </p:cNvPicPr>
          <p:nvPr/>
        </p:nvPicPr>
        <p:blipFill rotWithShape="1">
          <a:blip r:embed="rId2" cstate="print"/>
          <a:srcRect l="63136" t="17324"/>
          <a:stretch/>
        </p:blipFill>
        <p:spPr>
          <a:xfrm>
            <a:off x="8956588" y="1690509"/>
            <a:ext cx="3457481" cy="4361821"/>
          </a:xfrm>
          <a:prstGeom prst="rect">
            <a:avLst/>
          </a:prstGeom>
        </p:spPr>
      </p:pic>
    </p:spTree>
    <p:extLst>
      <p:ext uri="{BB962C8B-B14F-4D97-AF65-F5344CB8AC3E}">
        <p14:creationId xmlns:p14="http://schemas.microsoft.com/office/powerpoint/2010/main" val="7380857"/>
      </p:ext>
    </p:extLst>
  </p:cSld>
  <p:clrMapOvr>
    <a:masterClrMapping/>
  </p:clrMapOvr>
  <mc:AlternateContent xmlns:mc="http://schemas.openxmlformats.org/markup-compatibility/2006" xmlns:p14="http://schemas.microsoft.com/office/powerpoint/2010/main">
    <mc:Choice Requires="p14">
      <p:transition spd="slow" p14:dur="2000" advTm="37915"/>
    </mc:Choice>
    <mc:Fallback xmlns="">
      <p:transition spd="slow" advTm="3791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rot="16200000">
            <a:off x="5527898" y="-1637186"/>
            <a:ext cx="1154889" cy="6493187"/>
          </a:xfrm>
          <a:prstGeom prst="downArrow">
            <a:avLst/>
          </a:prstGeom>
          <a:solidFill>
            <a:srgbClr val="BFEFF4"/>
          </a:solidFill>
          <a:ln>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a:p>
        </p:txBody>
      </p:sp>
      <p:sp>
        <p:nvSpPr>
          <p:cNvPr id="10" name="Rectangle 9"/>
          <p:cNvSpPr/>
          <p:nvPr/>
        </p:nvSpPr>
        <p:spPr>
          <a:xfrm>
            <a:off x="9379805" y="1230560"/>
            <a:ext cx="2506906" cy="684933"/>
          </a:xfrm>
          <a:prstGeom prst="rect">
            <a:avLst/>
          </a:prstGeom>
          <a:solidFill>
            <a:srgbClr val="96D600">
              <a:alpha val="20000"/>
            </a:srgbClr>
          </a:solidFill>
          <a:ln w="12700">
            <a:solidFill>
              <a:srgbClr val="96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289613" y="1252095"/>
            <a:ext cx="2563055" cy="701752"/>
          </a:xfrm>
          <a:prstGeom prst="rect">
            <a:avLst/>
          </a:prstGeom>
          <a:solidFill>
            <a:srgbClr val="00BFD3">
              <a:alpha val="25098"/>
            </a:srgbClr>
          </a:solidFill>
          <a:ln w="19050">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10004747" y="1279231"/>
            <a:ext cx="1921641" cy="646331"/>
          </a:xfrm>
          <a:prstGeom prst="rect">
            <a:avLst/>
          </a:prstGeom>
          <a:noFill/>
        </p:spPr>
        <p:txBody>
          <a:bodyPr wrap="square" rtlCol="0">
            <a:spAutoFit/>
          </a:bodyPr>
          <a:lstStyle/>
          <a:p>
            <a:pPr algn="ctr"/>
            <a:r>
              <a:rPr lang="en-IE" b="1" dirty="0" smtClean="0">
                <a:solidFill>
                  <a:schemeClr val="accent6">
                    <a:lumMod val="75000"/>
                  </a:schemeClr>
                </a:solidFill>
              </a:rPr>
              <a:t>Food</a:t>
            </a:r>
          </a:p>
          <a:p>
            <a:pPr algn="ctr"/>
            <a:r>
              <a:rPr lang="en-IE" b="1" dirty="0" smtClean="0">
                <a:solidFill>
                  <a:schemeClr val="accent6">
                    <a:lumMod val="75000"/>
                  </a:schemeClr>
                </a:solidFill>
              </a:rPr>
              <a:t>Sharing Initiatives</a:t>
            </a:r>
            <a:endParaRPr lang="en-IE" b="1" dirty="0">
              <a:solidFill>
                <a:schemeClr val="accent6">
                  <a:lumMod val="75000"/>
                </a:schemeClr>
              </a:solidFill>
            </a:endParaRPr>
          </a:p>
        </p:txBody>
      </p:sp>
      <p:sp>
        <p:nvSpPr>
          <p:cNvPr id="13" name="TextBox 12"/>
          <p:cNvSpPr txBox="1"/>
          <p:nvPr/>
        </p:nvSpPr>
        <p:spPr>
          <a:xfrm>
            <a:off x="932433" y="1307516"/>
            <a:ext cx="1913727" cy="646331"/>
          </a:xfrm>
          <a:prstGeom prst="rect">
            <a:avLst/>
          </a:prstGeom>
          <a:noFill/>
        </p:spPr>
        <p:txBody>
          <a:bodyPr wrap="square" rtlCol="0">
            <a:spAutoFit/>
          </a:bodyPr>
          <a:lstStyle/>
          <a:p>
            <a:pPr algn="ctr"/>
            <a:r>
              <a:rPr lang="en-IE" b="1" dirty="0" smtClean="0">
                <a:solidFill>
                  <a:srgbClr val="0070C0"/>
                </a:solidFill>
              </a:rPr>
              <a:t>National &amp; Local Authorities</a:t>
            </a:r>
            <a:endParaRPr lang="en-IE" b="1" dirty="0">
              <a:solidFill>
                <a:srgbClr val="0070C0"/>
              </a:solidFill>
            </a:endParaRPr>
          </a:p>
        </p:txBody>
      </p:sp>
      <p:sp>
        <p:nvSpPr>
          <p:cNvPr id="14" name="TextBox 13"/>
          <p:cNvSpPr txBox="1"/>
          <p:nvPr/>
        </p:nvSpPr>
        <p:spPr>
          <a:xfrm>
            <a:off x="2860226" y="1221094"/>
            <a:ext cx="6113355" cy="620194"/>
          </a:xfrm>
          <a:prstGeom prst="rect">
            <a:avLst/>
          </a:prstGeom>
          <a:noFill/>
        </p:spPr>
        <p:txBody>
          <a:bodyPr wrap="square" rtlCol="0">
            <a:spAutoFit/>
          </a:bodyPr>
          <a:lstStyle/>
          <a:p>
            <a:pPr algn="ctr"/>
            <a:r>
              <a:rPr lang="en-IE" sz="2400" b="1" dirty="0" smtClean="0">
                <a:solidFill>
                  <a:srgbClr val="0070C0"/>
                </a:solidFill>
              </a:rPr>
              <a:t>Supporting food sharing</a:t>
            </a:r>
          </a:p>
          <a:p>
            <a:pPr algn="ctr"/>
            <a:r>
              <a:rPr lang="en-IE" dirty="0" smtClean="0">
                <a:solidFill>
                  <a:srgbClr val="0070C0"/>
                </a:solidFill>
              </a:rPr>
              <a:t>Land	 	Policies		Funding</a:t>
            </a:r>
            <a:endParaRPr lang="en-IE" dirty="0">
              <a:solidFill>
                <a:srgbClr val="0070C0"/>
              </a:solidFill>
            </a:endParaRPr>
          </a:p>
        </p:txBody>
      </p:sp>
      <p:pic>
        <p:nvPicPr>
          <p:cNvPr id="60" name="Picture 2" descr="Free Icon | Town hall"/>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613" y="1280476"/>
            <a:ext cx="629375" cy="5914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Add Student to Group – Nessy"/>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ackgroundRemoval t="2128" b="99468" l="3922" r="97059">
                        <a14:foregroundMark x1="17157" y1="41489" x2="17157" y2="41489"/>
                        <a14:foregroundMark x1="24510" y1="19681" x2="24510" y2="19681"/>
                        <a14:foregroundMark x1="40686" y1="36170" x2="40686" y2="36170"/>
                        <a14:foregroundMark x1="82353" y1="44149" x2="82353" y2="44149"/>
                        <a14:foregroundMark x1="76471" y1="12766" x2="76471" y2="12766"/>
                      </a14:backgroundRemoval>
                    </a14:imgEffect>
                  </a14:imgLayer>
                </a14:imgProps>
              </a:ext>
              <a:ext uri="{28A0092B-C50C-407E-A947-70E740481C1C}">
                <a14:useLocalDpi xmlns:a14="http://schemas.microsoft.com/office/drawing/2010/main" val="0"/>
              </a:ext>
            </a:extLst>
          </a:blip>
          <a:srcRect/>
          <a:stretch>
            <a:fillRect/>
          </a:stretch>
        </p:blipFill>
        <p:spPr bwMode="auto">
          <a:xfrm>
            <a:off x="9466480" y="1266060"/>
            <a:ext cx="703615" cy="59032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401613" y="-31972"/>
            <a:ext cx="11570788" cy="1143000"/>
          </a:xfrm>
        </p:spPr>
        <p:txBody>
          <a:bodyPr>
            <a:normAutofit fontScale="90000"/>
          </a:bodyPr>
          <a:lstStyle/>
          <a:p>
            <a:pPr algn="ctr"/>
            <a:r>
              <a:rPr lang="en-IE" dirty="0" smtClean="0"/>
              <a:t>What value does SHARE IT offer to public authorities?</a:t>
            </a:r>
            <a:endParaRPr lang="en-IE" dirty="0"/>
          </a:p>
        </p:txBody>
      </p:sp>
      <p:sp>
        <p:nvSpPr>
          <p:cNvPr id="19" name="Bent-Up Arrow 18"/>
          <p:cNvSpPr/>
          <p:nvPr/>
        </p:nvSpPr>
        <p:spPr>
          <a:xfrm flipH="1">
            <a:off x="1916204" y="2020950"/>
            <a:ext cx="8088543" cy="2168763"/>
          </a:xfrm>
          <a:prstGeom prst="bent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 name="Picture 26" descr="Clip Art Png Freeuse Huge - Man With Question Mark Ic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746256" y="1950993"/>
            <a:ext cx="4247492" cy="34128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ind the Gap transparent PNG - StickPNG"/>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5185" y="2949352"/>
            <a:ext cx="1049633" cy="104963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9428580" y="1960281"/>
            <a:ext cx="576167" cy="219704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97951914"/>
      </p:ext>
    </p:extLst>
  </p:cSld>
  <p:clrMapOvr>
    <a:masterClrMapping/>
  </p:clrMapOvr>
  <mc:AlternateContent xmlns:mc="http://schemas.openxmlformats.org/markup-compatibility/2006" xmlns:p14="http://schemas.microsoft.com/office/powerpoint/2010/main">
    <mc:Choice Requires="p14">
      <p:transition spd="slow" p14:dur="2000" advTm="45253"/>
    </mc:Choice>
    <mc:Fallback xmlns="">
      <p:transition spd="slow" advTm="4525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Up Arrow 2"/>
          <p:cNvSpPr/>
          <p:nvPr/>
        </p:nvSpPr>
        <p:spPr>
          <a:xfrm>
            <a:off x="10170095" y="1923468"/>
            <a:ext cx="1269274" cy="4014072"/>
          </a:xfrm>
          <a:prstGeom prst="leftUpArrow">
            <a:avLst/>
          </a:prstGeom>
          <a:solidFill>
            <a:srgbClr val="EAF7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Bent-Up Arrow 78"/>
          <p:cNvSpPr/>
          <p:nvPr/>
        </p:nvSpPr>
        <p:spPr>
          <a:xfrm flipH="1">
            <a:off x="543672" y="1986238"/>
            <a:ext cx="2315077" cy="4073293"/>
          </a:xfrm>
          <a:prstGeom prst="bentUpArrow">
            <a:avLst/>
          </a:prstGeom>
          <a:solidFill>
            <a:srgbClr val="BFEFF4"/>
          </a:solidFill>
          <a:ln>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2179252" y="2548938"/>
            <a:ext cx="7952817" cy="3510593"/>
          </a:xfrm>
          <a:prstGeom prst="rect">
            <a:avLst/>
          </a:prstGeom>
          <a:gradFill flip="none" rotWithShape="1">
            <a:gsLst>
              <a:gs pos="0">
                <a:srgbClr val="BFEFF4"/>
              </a:gs>
              <a:gs pos="46000">
                <a:schemeClr val="accent6">
                  <a:lumMod val="20000"/>
                  <a:lumOff val="80000"/>
                </a:schemeClr>
              </a:gs>
              <a:gs pos="100000">
                <a:srgbClr val="EAF7CC"/>
              </a:gs>
            </a:gsLst>
            <a:lin ang="0" scaled="1"/>
            <a:tileRect/>
          </a:gra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Down Arrow 5"/>
          <p:cNvSpPr/>
          <p:nvPr/>
        </p:nvSpPr>
        <p:spPr>
          <a:xfrm rot="16200000">
            <a:off x="5527898" y="-1637186"/>
            <a:ext cx="1154889" cy="6493187"/>
          </a:xfrm>
          <a:prstGeom prst="downArrow">
            <a:avLst/>
          </a:prstGeom>
          <a:solidFill>
            <a:srgbClr val="BFEFF4"/>
          </a:solidFill>
          <a:ln>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a:p>
        </p:txBody>
      </p:sp>
      <p:sp>
        <p:nvSpPr>
          <p:cNvPr id="10" name="Rectangle 9"/>
          <p:cNvSpPr/>
          <p:nvPr/>
        </p:nvSpPr>
        <p:spPr>
          <a:xfrm>
            <a:off x="9379805" y="1230560"/>
            <a:ext cx="2506906" cy="684933"/>
          </a:xfrm>
          <a:prstGeom prst="rect">
            <a:avLst/>
          </a:prstGeom>
          <a:solidFill>
            <a:srgbClr val="96D600">
              <a:alpha val="20000"/>
            </a:srgbClr>
          </a:solidFill>
          <a:ln w="12700">
            <a:solidFill>
              <a:srgbClr val="96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289613" y="1252095"/>
            <a:ext cx="2563055" cy="701752"/>
          </a:xfrm>
          <a:prstGeom prst="rect">
            <a:avLst/>
          </a:prstGeom>
          <a:solidFill>
            <a:srgbClr val="00BFD3">
              <a:alpha val="25098"/>
            </a:srgbClr>
          </a:solidFill>
          <a:ln w="19050">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10004747" y="1279231"/>
            <a:ext cx="1921641" cy="646331"/>
          </a:xfrm>
          <a:prstGeom prst="rect">
            <a:avLst/>
          </a:prstGeom>
          <a:noFill/>
        </p:spPr>
        <p:txBody>
          <a:bodyPr wrap="square" rtlCol="0">
            <a:spAutoFit/>
          </a:bodyPr>
          <a:lstStyle/>
          <a:p>
            <a:pPr algn="ctr"/>
            <a:r>
              <a:rPr lang="en-IE" b="1" dirty="0" smtClean="0">
                <a:solidFill>
                  <a:schemeClr val="accent6">
                    <a:lumMod val="75000"/>
                  </a:schemeClr>
                </a:solidFill>
              </a:rPr>
              <a:t>Food</a:t>
            </a:r>
          </a:p>
          <a:p>
            <a:pPr algn="ctr"/>
            <a:r>
              <a:rPr lang="en-IE" b="1" dirty="0" smtClean="0">
                <a:solidFill>
                  <a:schemeClr val="accent6">
                    <a:lumMod val="75000"/>
                  </a:schemeClr>
                </a:solidFill>
              </a:rPr>
              <a:t>Sharing Initiatives</a:t>
            </a:r>
            <a:endParaRPr lang="en-IE" b="1" dirty="0">
              <a:solidFill>
                <a:schemeClr val="accent6">
                  <a:lumMod val="75000"/>
                </a:schemeClr>
              </a:solidFill>
            </a:endParaRPr>
          </a:p>
        </p:txBody>
      </p:sp>
      <p:sp>
        <p:nvSpPr>
          <p:cNvPr id="14" name="TextBox 13"/>
          <p:cNvSpPr txBox="1"/>
          <p:nvPr/>
        </p:nvSpPr>
        <p:spPr>
          <a:xfrm>
            <a:off x="2860226" y="1221094"/>
            <a:ext cx="6113355" cy="620194"/>
          </a:xfrm>
          <a:prstGeom prst="rect">
            <a:avLst/>
          </a:prstGeom>
          <a:noFill/>
        </p:spPr>
        <p:txBody>
          <a:bodyPr wrap="square" rtlCol="0">
            <a:spAutoFit/>
          </a:bodyPr>
          <a:lstStyle/>
          <a:p>
            <a:pPr algn="ctr"/>
            <a:r>
              <a:rPr lang="en-IE" sz="2400" b="1" dirty="0" smtClean="0">
                <a:solidFill>
                  <a:srgbClr val="0070C0"/>
                </a:solidFill>
              </a:rPr>
              <a:t>Supporting food sharing</a:t>
            </a:r>
          </a:p>
          <a:p>
            <a:pPr algn="ctr"/>
            <a:r>
              <a:rPr lang="en-IE" dirty="0" smtClean="0">
                <a:solidFill>
                  <a:srgbClr val="0070C0"/>
                </a:solidFill>
              </a:rPr>
              <a:t>Land	 	Policies		Funding</a:t>
            </a:r>
            <a:endParaRPr lang="en-IE" dirty="0">
              <a:solidFill>
                <a:srgbClr val="0070C0"/>
              </a:solidFill>
            </a:endParaRPr>
          </a:p>
        </p:txBody>
      </p:sp>
      <p:sp>
        <p:nvSpPr>
          <p:cNvPr id="42" name="TextBox 41"/>
          <p:cNvSpPr txBox="1"/>
          <p:nvPr/>
        </p:nvSpPr>
        <p:spPr>
          <a:xfrm>
            <a:off x="262848" y="2820549"/>
            <a:ext cx="1799284" cy="578882"/>
          </a:xfrm>
          <a:prstGeom prst="roundRect">
            <a:avLst/>
          </a:prstGeom>
          <a:solidFill>
            <a:srgbClr val="BFEFF4"/>
          </a:solidFill>
          <a:ln>
            <a:solidFill>
              <a:schemeClr val="accent5">
                <a:lumMod val="75000"/>
              </a:schemeClr>
            </a:solidFill>
            <a:prstDash val="sysDot"/>
          </a:ln>
        </p:spPr>
        <p:txBody>
          <a:bodyPr wrap="square" rtlCol="0">
            <a:spAutoFit/>
          </a:bodyPr>
          <a:lstStyle/>
          <a:p>
            <a:pPr algn="ctr"/>
            <a:r>
              <a:rPr lang="en-IE" sz="1400" dirty="0" smtClean="0"/>
              <a:t>Strategically plan to maximise impacts</a:t>
            </a:r>
            <a:endParaRPr lang="en-IE" sz="1400" dirty="0"/>
          </a:p>
        </p:txBody>
      </p:sp>
      <p:sp>
        <p:nvSpPr>
          <p:cNvPr id="43" name="TextBox 42"/>
          <p:cNvSpPr txBox="1"/>
          <p:nvPr/>
        </p:nvSpPr>
        <p:spPr>
          <a:xfrm>
            <a:off x="250830" y="3592332"/>
            <a:ext cx="1814644" cy="817245"/>
          </a:xfrm>
          <a:prstGeom prst="roundRect">
            <a:avLst/>
          </a:prstGeom>
          <a:solidFill>
            <a:srgbClr val="BFEFF4"/>
          </a:solidFill>
          <a:ln>
            <a:solidFill>
              <a:schemeClr val="accent5">
                <a:lumMod val="75000"/>
              </a:schemeClr>
            </a:solidFill>
            <a:prstDash val="sysDot"/>
          </a:ln>
        </p:spPr>
        <p:txBody>
          <a:bodyPr wrap="square" rtlCol="0">
            <a:spAutoFit/>
          </a:bodyPr>
          <a:lstStyle/>
          <a:p>
            <a:pPr algn="ctr"/>
            <a:r>
              <a:rPr lang="en-IE" sz="1400" dirty="0" smtClean="0"/>
              <a:t>Communicate impacts internally and to public</a:t>
            </a:r>
            <a:endParaRPr lang="en-IE" sz="1400" dirty="0"/>
          </a:p>
        </p:txBody>
      </p:sp>
      <p:sp>
        <p:nvSpPr>
          <p:cNvPr id="44" name="TextBox 43"/>
          <p:cNvSpPr txBox="1"/>
          <p:nvPr/>
        </p:nvSpPr>
        <p:spPr>
          <a:xfrm>
            <a:off x="271790" y="4606612"/>
            <a:ext cx="1761040" cy="578882"/>
          </a:xfrm>
          <a:prstGeom prst="roundRect">
            <a:avLst/>
          </a:prstGeom>
          <a:solidFill>
            <a:srgbClr val="BFEFF4"/>
          </a:solidFill>
          <a:ln>
            <a:solidFill>
              <a:schemeClr val="accent5">
                <a:lumMod val="75000"/>
              </a:schemeClr>
            </a:solidFill>
            <a:prstDash val="sysDot"/>
          </a:ln>
        </p:spPr>
        <p:txBody>
          <a:bodyPr wrap="square" rtlCol="0">
            <a:spAutoFit/>
          </a:bodyPr>
          <a:lstStyle/>
          <a:p>
            <a:pPr algn="ctr"/>
            <a:r>
              <a:rPr lang="en-IE" sz="1400" dirty="0" smtClean="0"/>
              <a:t>Identify progress towards SDGS</a:t>
            </a:r>
            <a:endParaRPr lang="en-IE" sz="1400" dirty="0"/>
          </a:p>
        </p:txBody>
      </p:sp>
      <p:pic>
        <p:nvPicPr>
          <p:cNvPr id="60" name="Picture 2" descr="Free Icon | Town hall"/>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613" y="1280476"/>
            <a:ext cx="629375" cy="5914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Add Student to Group – Nessy"/>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ackgroundRemoval t="2128" b="99468" l="3922" r="97059">
                        <a14:foregroundMark x1="17157" y1="41489" x2="17157" y2="41489"/>
                        <a14:foregroundMark x1="24510" y1="19681" x2="24510" y2="19681"/>
                        <a14:foregroundMark x1="40686" y1="36170" x2="40686" y2="36170"/>
                        <a14:foregroundMark x1="82353" y1="44149" x2="82353" y2="44149"/>
                        <a14:foregroundMark x1="76471" y1="12766" x2="76471" y2="12766"/>
                      </a14:backgroundRemoval>
                    </a14:imgEffect>
                  </a14:imgLayer>
                </a14:imgProps>
              </a:ext>
              <a:ext uri="{28A0092B-C50C-407E-A947-70E740481C1C}">
                <a14:useLocalDpi xmlns:a14="http://schemas.microsoft.com/office/drawing/2010/main" val="0"/>
              </a:ext>
            </a:extLst>
          </a:blip>
          <a:srcRect/>
          <a:stretch>
            <a:fillRect/>
          </a:stretch>
        </p:blipFill>
        <p:spPr bwMode="auto">
          <a:xfrm>
            <a:off x="9466480" y="1266060"/>
            <a:ext cx="703615" cy="590322"/>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0329405" y="3624282"/>
            <a:ext cx="1560831" cy="817245"/>
          </a:xfrm>
          <a:prstGeom prst="roundRect">
            <a:avLst/>
          </a:prstGeom>
          <a:solidFill>
            <a:srgbClr val="EAF7CC"/>
          </a:solidFill>
          <a:ln>
            <a:solidFill>
              <a:schemeClr val="accent6">
                <a:lumMod val="75000"/>
              </a:schemeClr>
            </a:solidFill>
            <a:prstDash val="sysDot"/>
          </a:ln>
        </p:spPr>
        <p:txBody>
          <a:bodyPr wrap="square" rtlCol="0">
            <a:spAutoFit/>
          </a:bodyPr>
          <a:lstStyle/>
          <a:p>
            <a:pPr algn="ctr"/>
            <a:r>
              <a:rPr lang="en-IE" sz="1400" dirty="0"/>
              <a:t>Understand </a:t>
            </a:r>
            <a:r>
              <a:rPr lang="en-IE" sz="1400" dirty="0" smtClean="0"/>
              <a:t>impacts </a:t>
            </a:r>
            <a:endParaRPr lang="en-IE" sz="1400" dirty="0"/>
          </a:p>
          <a:p>
            <a:pPr algn="ctr"/>
            <a:r>
              <a:rPr lang="en-IE" sz="1400" dirty="0"/>
              <a:t>of their work</a:t>
            </a:r>
          </a:p>
        </p:txBody>
      </p:sp>
      <p:sp>
        <p:nvSpPr>
          <p:cNvPr id="52" name="TextBox 51"/>
          <p:cNvSpPr txBox="1"/>
          <p:nvPr/>
        </p:nvSpPr>
        <p:spPr>
          <a:xfrm>
            <a:off x="932433" y="1307516"/>
            <a:ext cx="1913727" cy="646331"/>
          </a:xfrm>
          <a:prstGeom prst="rect">
            <a:avLst/>
          </a:prstGeom>
          <a:noFill/>
        </p:spPr>
        <p:txBody>
          <a:bodyPr wrap="square" rtlCol="0">
            <a:spAutoFit/>
          </a:bodyPr>
          <a:lstStyle/>
          <a:p>
            <a:pPr algn="ctr"/>
            <a:r>
              <a:rPr lang="en-IE" b="1" dirty="0" smtClean="0">
                <a:solidFill>
                  <a:srgbClr val="0070C0"/>
                </a:solidFill>
              </a:rPr>
              <a:t>National &amp; Local Authorities</a:t>
            </a:r>
            <a:endParaRPr lang="en-IE" b="1" dirty="0">
              <a:solidFill>
                <a:srgbClr val="0070C0"/>
              </a:solidFill>
            </a:endParaRPr>
          </a:p>
        </p:txBody>
      </p:sp>
      <p:sp>
        <p:nvSpPr>
          <p:cNvPr id="53" name="Title 1"/>
          <p:cNvSpPr>
            <a:spLocks noGrp="1"/>
          </p:cNvSpPr>
          <p:nvPr>
            <p:ph type="title"/>
          </p:nvPr>
        </p:nvSpPr>
        <p:spPr>
          <a:xfrm>
            <a:off x="401613" y="-31972"/>
            <a:ext cx="11570788" cy="1143000"/>
          </a:xfrm>
        </p:spPr>
        <p:txBody>
          <a:bodyPr>
            <a:normAutofit fontScale="90000"/>
          </a:bodyPr>
          <a:lstStyle/>
          <a:p>
            <a:pPr algn="ctr"/>
            <a:r>
              <a:rPr lang="en-IE" dirty="0" smtClean="0"/>
              <a:t>What value does SHARE IT offer to public authorities?</a:t>
            </a:r>
            <a:endParaRPr lang="en-IE" dirty="0"/>
          </a:p>
        </p:txBody>
      </p:sp>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2702462" y="2718196"/>
            <a:ext cx="7115825" cy="1226195"/>
          </a:xfrm>
          <a:prstGeom prst="rect">
            <a:avLst/>
          </a:prstGeom>
        </p:spPr>
      </p:pic>
      <p:pic>
        <p:nvPicPr>
          <p:cNvPr id="58" name="Picture 5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44" t="6776" r="44052"/>
          <a:stretch/>
        </p:blipFill>
        <p:spPr>
          <a:xfrm>
            <a:off x="7341326" y="3788228"/>
            <a:ext cx="2325188" cy="2149311"/>
          </a:xfrm>
          <a:prstGeom prst="rect">
            <a:avLst/>
          </a:prstGeom>
        </p:spPr>
      </p:pic>
      <p:pic>
        <p:nvPicPr>
          <p:cNvPr id="59" name="Picture 5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0289" y="3963375"/>
            <a:ext cx="1799015" cy="1799015"/>
          </a:xfrm>
          <a:prstGeom prst="rect">
            <a:avLst/>
          </a:prstGeom>
        </p:spPr>
      </p:pic>
      <p:pic>
        <p:nvPicPr>
          <p:cNvPr id="62" name="Picture 61"/>
          <p:cNvPicPr>
            <a:picLocks noChangeAspect="1"/>
          </p:cNvPicPr>
          <p:nvPr/>
        </p:nvPicPr>
        <p:blipFill rotWithShape="1">
          <a:blip r:embed="rId8">
            <a:clrChange>
              <a:clrFrom>
                <a:srgbClr val="FFFFFF"/>
              </a:clrFrom>
              <a:clrTo>
                <a:srgbClr val="FFFFFF">
                  <a:alpha val="0"/>
                </a:srgbClr>
              </a:clrTo>
            </a:clrChange>
          </a:blip>
          <a:srcRect t="1561" b="4962"/>
          <a:stretch/>
        </p:blipFill>
        <p:spPr>
          <a:xfrm>
            <a:off x="4776323" y="3999147"/>
            <a:ext cx="2281159" cy="1754283"/>
          </a:xfrm>
          <a:prstGeom prst="rect">
            <a:avLst/>
          </a:prstGeom>
        </p:spPr>
      </p:pic>
    </p:spTree>
    <p:extLst>
      <p:ext uri="{BB962C8B-B14F-4D97-AF65-F5344CB8AC3E}">
        <p14:creationId xmlns:p14="http://schemas.microsoft.com/office/powerpoint/2010/main" val="4203959467"/>
      </p:ext>
    </p:extLst>
  </p:cSld>
  <p:clrMapOvr>
    <a:masterClrMapping/>
  </p:clrMapOvr>
  <mc:AlternateContent xmlns:mc="http://schemas.openxmlformats.org/markup-compatibility/2006" xmlns:p14="http://schemas.microsoft.com/office/powerpoint/2010/main">
    <mc:Choice Requires="p14">
      <p:transition spd="slow" p14:dur="2000" advTm="42877"/>
    </mc:Choice>
    <mc:Fallback xmlns="">
      <p:transition spd="slow" advTm="4287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4" descr="politique - Free sécurité ic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2" name="AutoShape 22" descr="Vector Apple Icon - Download Free Vectors, Clipart Graphics &amp; Vector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4" name="Title 1"/>
          <p:cNvSpPr>
            <a:spLocks noGrp="1"/>
          </p:cNvSpPr>
          <p:nvPr>
            <p:ph type="title"/>
          </p:nvPr>
        </p:nvSpPr>
        <p:spPr>
          <a:xfrm>
            <a:off x="401613" y="-31972"/>
            <a:ext cx="11570788" cy="1143000"/>
          </a:xfrm>
        </p:spPr>
        <p:txBody>
          <a:bodyPr>
            <a:normAutofit/>
          </a:bodyPr>
          <a:lstStyle/>
          <a:p>
            <a:pPr algn="ctr"/>
            <a:r>
              <a:rPr lang="en-IE" dirty="0" smtClean="0"/>
              <a:t>What value does SHARE IT offer to food retailers?</a:t>
            </a:r>
            <a:endParaRPr lang="en-IE" dirty="0"/>
          </a:p>
        </p:txBody>
      </p:sp>
      <p:sp>
        <p:nvSpPr>
          <p:cNvPr id="22" name="Down Arrow 21"/>
          <p:cNvSpPr/>
          <p:nvPr/>
        </p:nvSpPr>
        <p:spPr>
          <a:xfrm rot="16200000">
            <a:off x="5802949" y="-1275022"/>
            <a:ext cx="1052353" cy="5943262"/>
          </a:xfrm>
          <a:prstGeom prst="downArrow">
            <a:avLst/>
          </a:prstGeom>
          <a:solidFill>
            <a:srgbClr val="BFEFF4"/>
          </a:solidFill>
          <a:ln>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p:cNvSpPr/>
          <p:nvPr/>
        </p:nvSpPr>
        <p:spPr>
          <a:xfrm>
            <a:off x="9393738" y="1098200"/>
            <a:ext cx="2302243" cy="889393"/>
          </a:xfrm>
          <a:prstGeom prst="rect">
            <a:avLst/>
          </a:prstGeom>
          <a:solidFill>
            <a:srgbClr val="96D600">
              <a:alpha val="20000"/>
            </a:srgbClr>
          </a:solidFill>
          <a:ln w="12700">
            <a:solidFill>
              <a:srgbClr val="96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p:cNvSpPr/>
          <p:nvPr/>
        </p:nvSpPr>
        <p:spPr>
          <a:xfrm>
            <a:off x="758172" y="1148706"/>
            <a:ext cx="2599323" cy="911233"/>
          </a:xfrm>
          <a:prstGeom prst="rect">
            <a:avLst/>
          </a:prstGeom>
          <a:solidFill>
            <a:srgbClr val="00BFD3">
              <a:alpha val="25098"/>
            </a:srgbClr>
          </a:solidFill>
          <a:ln w="19050">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p:cNvSpPr txBox="1"/>
          <p:nvPr/>
        </p:nvSpPr>
        <p:spPr>
          <a:xfrm>
            <a:off x="10329405" y="1188843"/>
            <a:ext cx="1160320" cy="646331"/>
          </a:xfrm>
          <a:prstGeom prst="rect">
            <a:avLst/>
          </a:prstGeom>
          <a:noFill/>
        </p:spPr>
        <p:txBody>
          <a:bodyPr wrap="square" rtlCol="0">
            <a:spAutoFit/>
          </a:bodyPr>
          <a:lstStyle/>
          <a:p>
            <a:pPr algn="ctr"/>
            <a:r>
              <a:rPr lang="en-IE" b="1" dirty="0" smtClean="0">
                <a:solidFill>
                  <a:schemeClr val="accent6">
                    <a:lumMod val="75000"/>
                  </a:schemeClr>
                </a:solidFill>
              </a:rPr>
              <a:t>Charity</a:t>
            </a:r>
          </a:p>
          <a:p>
            <a:pPr algn="ctr"/>
            <a:r>
              <a:rPr lang="en-IE" b="1" dirty="0" smtClean="0">
                <a:solidFill>
                  <a:schemeClr val="accent6">
                    <a:lumMod val="75000"/>
                  </a:schemeClr>
                </a:solidFill>
              </a:rPr>
              <a:t>partners</a:t>
            </a:r>
            <a:endParaRPr lang="en-IE" b="1" dirty="0">
              <a:solidFill>
                <a:schemeClr val="accent6">
                  <a:lumMod val="75000"/>
                </a:schemeClr>
              </a:solidFill>
            </a:endParaRPr>
          </a:p>
        </p:txBody>
      </p:sp>
      <p:sp>
        <p:nvSpPr>
          <p:cNvPr id="26" name="TextBox 25"/>
          <p:cNvSpPr txBox="1"/>
          <p:nvPr/>
        </p:nvSpPr>
        <p:spPr>
          <a:xfrm>
            <a:off x="1791850" y="1313912"/>
            <a:ext cx="1523098" cy="646331"/>
          </a:xfrm>
          <a:prstGeom prst="rect">
            <a:avLst/>
          </a:prstGeom>
          <a:noFill/>
        </p:spPr>
        <p:txBody>
          <a:bodyPr wrap="square" rtlCol="0">
            <a:spAutoFit/>
          </a:bodyPr>
          <a:lstStyle/>
          <a:p>
            <a:pPr algn="ctr"/>
            <a:r>
              <a:rPr lang="en-IE" b="1" dirty="0" smtClean="0">
                <a:solidFill>
                  <a:srgbClr val="0070C0"/>
                </a:solidFill>
              </a:rPr>
              <a:t>Food </a:t>
            </a:r>
          </a:p>
          <a:p>
            <a:pPr algn="ctr"/>
            <a:r>
              <a:rPr lang="en-IE" b="1" dirty="0" smtClean="0">
                <a:solidFill>
                  <a:srgbClr val="0070C0"/>
                </a:solidFill>
              </a:rPr>
              <a:t>Retailer</a:t>
            </a:r>
            <a:endParaRPr lang="en-IE" b="1" dirty="0">
              <a:solidFill>
                <a:srgbClr val="0070C0"/>
              </a:solidFill>
            </a:endParaRPr>
          </a:p>
        </p:txBody>
      </p:sp>
      <p:pic>
        <p:nvPicPr>
          <p:cNvPr id="27" name="Picture 8" descr="Add Student to Group – Nessy"/>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2511" y="1156922"/>
            <a:ext cx="786894" cy="7665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31697" y="1441540"/>
            <a:ext cx="2394858" cy="461665"/>
          </a:xfrm>
          <a:prstGeom prst="rect">
            <a:avLst/>
          </a:prstGeom>
          <a:noFill/>
        </p:spPr>
        <p:txBody>
          <a:bodyPr wrap="square" rtlCol="0">
            <a:spAutoFit/>
          </a:bodyPr>
          <a:lstStyle/>
          <a:p>
            <a:r>
              <a:rPr lang="en-IE" sz="2400" b="1" dirty="0" smtClean="0">
                <a:solidFill>
                  <a:srgbClr val="0070C0"/>
                </a:solidFill>
              </a:rPr>
              <a:t>Surplus food</a:t>
            </a:r>
            <a:endParaRPr lang="en-IE" sz="2400" b="1" dirty="0">
              <a:solidFill>
                <a:srgbClr val="0070C0"/>
              </a:solidFill>
            </a:endParaRPr>
          </a:p>
        </p:txBody>
      </p:sp>
      <p:pic>
        <p:nvPicPr>
          <p:cNvPr id="29" name="Picture 4" descr="Supermarket Buying Icons Set Outline Style, Style Icons, Supermarket Icons, Outline  Icons PNG and Vector with Transparent Background for Free Download"/>
          <p:cNvPicPr>
            <a:picLocks noChangeAspect="1" noChangeArrowheads="1"/>
          </p:cNvPicPr>
          <p:nvPr/>
        </p:nvPicPr>
        <p:blipFill rotWithShape="1">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2500" b="25469" l="2813" r="27500">
                        <a14:foregroundMark x1="15625" y1="11875" x2="24375" y2="12500"/>
                        <a14:foregroundMark x1="15937" y1="21719" x2="23438" y2="22344"/>
                        <a14:foregroundMark x1="12500" y1="11875" x2="26563" y2="12031"/>
                        <a14:foregroundMark x1="14844" y1="20313" x2="23281" y2="20313"/>
                        <a14:backgroundMark x1="19531" y1="21094" x2="21875" y2="21094"/>
                        <a14:backgroundMark x1="20313" y1="20625" x2="23906" y2="20625"/>
                        <a14:backgroundMark x1="16406" y1="20781" x2="18750" y2="20781"/>
                      </a14:backgroundRemoval>
                    </a14:imgEffect>
                    <a14:imgEffect>
                      <a14:colorTemperature colorTemp="4700"/>
                    </a14:imgEffect>
                  </a14:imgLayer>
                </a14:imgProps>
              </a:ext>
              <a:ext uri="{28A0092B-C50C-407E-A947-70E740481C1C}">
                <a14:useLocalDpi xmlns:a14="http://schemas.microsoft.com/office/drawing/2010/main" val="0"/>
              </a:ext>
            </a:extLst>
          </a:blip>
          <a:srcRect r="70817" b="72629"/>
          <a:stretch/>
        </p:blipFill>
        <p:spPr bwMode="auto">
          <a:xfrm>
            <a:off x="513021" y="823118"/>
            <a:ext cx="1345247" cy="1261735"/>
          </a:xfrm>
          <a:prstGeom prst="rect">
            <a:avLst/>
          </a:prstGeom>
          <a:noFill/>
          <a:extLst>
            <a:ext uri="{909E8E84-426E-40DD-AFC4-6F175D3DCCD1}">
              <a14:hiddenFill xmlns:a14="http://schemas.microsoft.com/office/drawing/2010/main">
                <a:solidFill>
                  <a:srgbClr val="FFFFFF"/>
                </a:solidFill>
              </a14:hiddenFill>
            </a:ext>
          </a:extLst>
        </p:spPr>
      </p:pic>
      <p:sp>
        <p:nvSpPr>
          <p:cNvPr id="30" name="Bent-Up Arrow 29"/>
          <p:cNvSpPr/>
          <p:nvPr/>
        </p:nvSpPr>
        <p:spPr>
          <a:xfrm flipH="1">
            <a:off x="1969676" y="2095228"/>
            <a:ext cx="8088543" cy="2168763"/>
          </a:xfrm>
          <a:prstGeom prst="bent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1" name="Picture 26" descr="Clip Art Png Freeuse Huge - Man With Question Mark Icon Png, Transparent  Png - kindpng"/>
          <p:cNvPicPr>
            <a:picLocks noChangeAspect="1" noChangeArrowheads="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799728" y="2025271"/>
            <a:ext cx="4247492" cy="34128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ind the Gap transparent PNG - Stick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8657" y="3023630"/>
            <a:ext cx="1049633" cy="104963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9482052" y="2034559"/>
            <a:ext cx="576167" cy="219704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74704894"/>
      </p:ext>
    </p:extLst>
  </p:cSld>
  <p:clrMapOvr>
    <a:masterClrMapping/>
  </p:clrMapOvr>
  <mc:AlternateContent xmlns:mc="http://schemas.openxmlformats.org/markup-compatibility/2006" xmlns:p14="http://schemas.microsoft.com/office/powerpoint/2010/main">
    <mc:Choice Requires="p14">
      <p:transition spd="slow" p14:dur="2000" advTm="23785"/>
    </mc:Choice>
    <mc:Fallback xmlns="">
      <p:transition spd="slow" advTm="2378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4" descr="politique - Free sécurité ic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2" name="AutoShape 22" descr="Vector Apple Icon - Download Free Vectors, Clipart Graphics &amp; Vector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9" name="Bent-Up Arrow 28"/>
          <p:cNvSpPr/>
          <p:nvPr/>
        </p:nvSpPr>
        <p:spPr>
          <a:xfrm flipH="1">
            <a:off x="1042399" y="2059939"/>
            <a:ext cx="1938624" cy="3964037"/>
          </a:xfrm>
          <a:prstGeom prst="bentUpArrow">
            <a:avLst/>
          </a:prstGeom>
          <a:solidFill>
            <a:srgbClr val="BFEFF4"/>
          </a:solidFill>
          <a:ln>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Down Arrow 29"/>
          <p:cNvSpPr/>
          <p:nvPr/>
        </p:nvSpPr>
        <p:spPr>
          <a:xfrm rot="16200000">
            <a:off x="5802949" y="-1275022"/>
            <a:ext cx="1052353" cy="5943262"/>
          </a:xfrm>
          <a:prstGeom prst="downArrow">
            <a:avLst/>
          </a:prstGeom>
          <a:solidFill>
            <a:srgbClr val="BFEFF4"/>
          </a:solidFill>
          <a:ln>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9393738" y="1098200"/>
            <a:ext cx="2302243" cy="889393"/>
          </a:xfrm>
          <a:prstGeom prst="rect">
            <a:avLst/>
          </a:prstGeom>
          <a:solidFill>
            <a:srgbClr val="96D600">
              <a:alpha val="20000"/>
            </a:srgbClr>
          </a:solidFill>
          <a:ln w="12700">
            <a:solidFill>
              <a:srgbClr val="96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758172" y="1148706"/>
            <a:ext cx="2599323" cy="911233"/>
          </a:xfrm>
          <a:prstGeom prst="rect">
            <a:avLst/>
          </a:prstGeom>
          <a:solidFill>
            <a:srgbClr val="00BFD3">
              <a:alpha val="25098"/>
            </a:srgbClr>
          </a:solidFill>
          <a:ln w="19050">
            <a:solidFill>
              <a:srgbClr val="00BF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TextBox 42"/>
          <p:cNvSpPr txBox="1"/>
          <p:nvPr/>
        </p:nvSpPr>
        <p:spPr>
          <a:xfrm>
            <a:off x="10329405" y="1188843"/>
            <a:ext cx="1160320" cy="646331"/>
          </a:xfrm>
          <a:prstGeom prst="rect">
            <a:avLst/>
          </a:prstGeom>
          <a:noFill/>
        </p:spPr>
        <p:txBody>
          <a:bodyPr wrap="square" rtlCol="0">
            <a:spAutoFit/>
          </a:bodyPr>
          <a:lstStyle/>
          <a:p>
            <a:pPr algn="ctr"/>
            <a:r>
              <a:rPr lang="en-IE" b="1" dirty="0" smtClean="0">
                <a:solidFill>
                  <a:schemeClr val="accent6">
                    <a:lumMod val="75000"/>
                  </a:schemeClr>
                </a:solidFill>
              </a:rPr>
              <a:t>Charity</a:t>
            </a:r>
          </a:p>
          <a:p>
            <a:pPr algn="ctr"/>
            <a:r>
              <a:rPr lang="en-IE" b="1" dirty="0" smtClean="0">
                <a:solidFill>
                  <a:schemeClr val="accent6">
                    <a:lumMod val="75000"/>
                  </a:schemeClr>
                </a:solidFill>
              </a:rPr>
              <a:t>partners</a:t>
            </a:r>
            <a:endParaRPr lang="en-IE" b="1" dirty="0">
              <a:solidFill>
                <a:schemeClr val="accent6">
                  <a:lumMod val="75000"/>
                </a:schemeClr>
              </a:solidFill>
            </a:endParaRPr>
          </a:p>
        </p:txBody>
      </p:sp>
      <p:sp>
        <p:nvSpPr>
          <p:cNvPr id="44" name="TextBox 43"/>
          <p:cNvSpPr txBox="1"/>
          <p:nvPr/>
        </p:nvSpPr>
        <p:spPr>
          <a:xfrm>
            <a:off x="1791850" y="1313912"/>
            <a:ext cx="1523098" cy="646331"/>
          </a:xfrm>
          <a:prstGeom prst="rect">
            <a:avLst/>
          </a:prstGeom>
          <a:noFill/>
        </p:spPr>
        <p:txBody>
          <a:bodyPr wrap="square" rtlCol="0">
            <a:spAutoFit/>
          </a:bodyPr>
          <a:lstStyle/>
          <a:p>
            <a:pPr algn="ctr"/>
            <a:r>
              <a:rPr lang="en-IE" b="1" dirty="0" smtClean="0">
                <a:solidFill>
                  <a:srgbClr val="0070C0"/>
                </a:solidFill>
              </a:rPr>
              <a:t>Food </a:t>
            </a:r>
          </a:p>
          <a:p>
            <a:pPr algn="ctr"/>
            <a:r>
              <a:rPr lang="en-IE" b="1" dirty="0" smtClean="0">
                <a:solidFill>
                  <a:srgbClr val="0070C0"/>
                </a:solidFill>
              </a:rPr>
              <a:t>Retailer</a:t>
            </a:r>
            <a:endParaRPr lang="en-IE" b="1" dirty="0">
              <a:solidFill>
                <a:srgbClr val="0070C0"/>
              </a:solidFill>
            </a:endParaRPr>
          </a:p>
        </p:txBody>
      </p:sp>
      <p:pic>
        <p:nvPicPr>
          <p:cNvPr id="78" name="Picture 8" descr="Add Student to Group – Nessy"/>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2511" y="1156922"/>
            <a:ext cx="786894" cy="76654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5131697" y="1441540"/>
            <a:ext cx="2394858" cy="461665"/>
          </a:xfrm>
          <a:prstGeom prst="rect">
            <a:avLst/>
          </a:prstGeom>
          <a:noFill/>
        </p:spPr>
        <p:txBody>
          <a:bodyPr wrap="square" rtlCol="0">
            <a:spAutoFit/>
          </a:bodyPr>
          <a:lstStyle/>
          <a:p>
            <a:r>
              <a:rPr lang="en-IE" sz="2400" b="1" dirty="0" smtClean="0">
                <a:solidFill>
                  <a:srgbClr val="0070C0"/>
                </a:solidFill>
              </a:rPr>
              <a:t>Surplus food</a:t>
            </a:r>
            <a:endParaRPr lang="en-IE" sz="2400" b="1" dirty="0">
              <a:solidFill>
                <a:srgbClr val="0070C0"/>
              </a:solidFill>
            </a:endParaRPr>
          </a:p>
        </p:txBody>
      </p:sp>
      <p:sp>
        <p:nvSpPr>
          <p:cNvPr id="80" name="TextBox 79"/>
          <p:cNvSpPr txBox="1"/>
          <p:nvPr/>
        </p:nvSpPr>
        <p:spPr>
          <a:xfrm>
            <a:off x="469509" y="2948260"/>
            <a:ext cx="2176631" cy="646986"/>
          </a:xfrm>
          <a:prstGeom prst="roundRect">
            <a:avLst/>
          </a:prstGeom>
          <a:solidFill>
            <a:srgbClr val="BFEFF4"/>
          </a:solidFill>
          <a:ln>
            <a:solidFill>
              <a:schemeClr val="accent5">
                <a:lumMod val="75000"/>
              </a:schemeClr>
            </a:solidFill>
            <a:prstDash val="sysDot"/>
          </a:ln>
        </p:spPr>
        <p:txBody>
          <a:bodyPr wrap="square" rtlCol="0">
            <a:spAutoFit/>
          </a:bodyPr>
          <a:lstStyle/>
          <a:p>
            <a:pPr algn="ctr"/>
            <a:r>
              <a:rPr lang="en-IE" sz="1600" dirty="0" smtClean="0"/>
              <a:t>Understand impacts of donations</a:t>
            </a:r>
            <a:endParaRPr lang="en-IE" sz="1600" dirty="0"/>
          </a:p>
        </p:txBody>
      </p:sp>
      <p:sp>
        <p:nvSpPr>
          <p:cNvPr id="81" name="TextBox 80"/>
          <p:cNvSpPr txBox="1"/>
          <p:nvPr/>
        </p:nvSpPr>
        <p:spPr>
          <a:xfrm>
            <a:off x="460375" y="3833923"/>
            <a:ext cx="2176632" cy="646986"/>
          </a:xfrm>
          <a:prstGeom prst="roundRect">
            <a:avLst/>
          </a:prstGeom>
          <a:solidFill>
            <a:srgbClr val="BFEFF4"/>
          </a:solidFill>
          <a:ln>
            <a:solidFill>
              <a:schemeClr val="accent5">
                <a:lumMod val="75000"/>
              </a:schemeClr>
            </a:solidFill>
            <a:prstDash val="sysDot"/>
          </a:ln>
        </p:spPr>
        <p:txBody>
          <a:bodyPr wrap="square" rtlCol="0">
            <a:spAutoFit/>
          </a:bodyPr>
          <a:lstStyle/>
          <a:p>
            <a:pPr algn="ctr"/>
            <a:r>
              <a:rPr lang="en-IE" sz="1600" dirty="0" smtClean="0"/>
              <a:t>Communicate impacts </a:t>
            </a:r>
          </a:p>
          <a:p>
            <a:pPr algn="ctr"/>
            <a:r>
              <a:rPr lang="en-IE" sz="1600" dirty="0" smtClean="0"/>
              <a:t>to customers</a:t>
            </a:r>
            <a:endParaRPr lang="en-IE" sz="1600" dirty="0"/>
          </a:p>
        </p:txBody>
      </p:sp>
      <p:sp>
        <p:nvSpPr>
          <p:cNvPr id="82" name="TextBox 81"/>
          <p:cNvSpPr txBox="1"/>
          <p:nvPr/>
        </p:nvSpPr>
        <p:spPr>
          <a:xfrm>
            <a:off x="460375" y="4671100"/>
            <a:ext cx="2176632" cy="646986"/>
          </a:xfrm>
          <a:prstGeom prst="roundRect">
            <a:avLst/>
          </a:prstGeom>
          <a:solidFill>
            <a:srgbClr val="BFEFF4"/>
          </a:solidFill>
          <a:ln>
            <a:solidFill>
              <a:schemeClr val="accent5">
                <a:lumMod val="75000"/>
              </a:schemeClr>
            </a:solidFill>
            <a:prstDash val="sysDot"/>
          </a:ln>
        </p:spPr>
        <p:txBody>
          <a:bodyPr wrap="square" rtlCol="0">
            <a:spAutoFit/>
          </a:bodyPr>
          <a:lstStyle/>
          <a:p>
            <a:pPr algn="ctr"/>
            <a:r>
              <a:rPr lang="en-IE" sz="1600" dirty="0" smtClean="0"/>
              <a:t>Inform future </a:t>
            </a:r>
          </a:p>
          <a:p>
            <a:pPr algn="ctr"/>
            <a:r>
              <a:rPr lang="en-IE" sz="1600" dirty="0" smtClean="0"/>
              <a:t>CSR strategies</a:t>
            </a:r>
            <a:endParaRPr lang="en-IE" sz="1600" dirty="0"/>
          </a:p>
        </p:txBody>
      </p:sp>
      <p:pic>
        <p:nvPicPr>
          <p:cNvPr id="83" name="Picture 4" descr="Supermarket Buying Icons Set Outline Style, Style Icons, Supermarket Icons, Outline  Icons PNG and Vector with Transparent Background for Free Download"/>
          <p:cNvPicPr>
            <a:picLocks noChangeAspect="1" noChangeArrowheads="1"/>
          </p:cNvPicPr>
          <p:nvPr/>
        </p:nvPicPr>
        <p:blipFill rotWithShape="1">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2500" b="25469" l="2813" r="27500">
                        <a14:foregroundMark x1="15625" y1="11875" x2="24375" y2="12500"/>
                        <a14:foregroundMark x1="15937" y1="21719" x2="23438" y2="22344"/>
                        <a14:foregroundMark x1="12500" y1="11875" x2="26563" y2="12031"/>
                        <a14:foregroundMark x1="14844" y1="20313" x2="23281" y2="20313"/>
                        <a14:backgroundMark x1="19531" y1="21094" x2="21875" y2="21094"/>
                        <a14:backgroundMark x1="20313" y1="20625" x2="23906" y2="20625"/>
                        <a14:backgroundMark x1="16406" y1="20781" x2="18750" y2="20781"/>
                      </a14:backgroundRemoval>
                    </a14:imgEffect>
                    <a14:imgEffect>
                      <a14:colorTemperature colorTemp="4700"/>
                    </a14:imgEffect>
                  </a14:imgLayer>
                </a14:imgProps>
              </a:ext>
              <a:ext uri="{28A0092B-C50C-407E-A947-70E740481C1C}">
                <a14:useLocalDpi xmlns:a14="http://schemas.microsoft.com/office/drawing/2010/main" val="0"/>
              </a:ext>
            </a:extLst>
          </a:blip>
          <a:srcRect r="70817" b="72629"/>
          <a:stretch/>
        </p:blipFill>
        <p:spPr bwMode="auto">
          <a:xfrm>
            <a:off x="513021" y="823118"/>
            <a:ext cx="1345247" cy="1261735"/>
          </a:xfrm>
          <a:prstGeom prst="rect">
            <a:avLst/>
          </a:prstGeom>
          <a:noFill/>
          <a:extLst>
            <a:ext uri="{909E8E84-426E-40DD-AFC4-6F175D3DCCD1}">
              <a14:hiddenFill xmlns:a14="http://schemas.microsoft.com/office/drawing/2010/main">
                <a:solidFill>
                  <a:srgbClr val="FFFFFF"/>
                </a:solidFill>
              </a14:hiddenFill>
            </a:ext>
          </a:extLst>
        </p:spPr>
      </p:pic>
      <p:sp>
        <p:nvSpPr>
          <p:cNvPr id="55" name="Title 1"/>
          <p:cNvSpPr>
            <a:spLocks noGrp="1"/>
          </p:cNvSpPr>
          <p:nvPr>
            <p:ph type="title"/>
          </p:nvPr>
        </p:nvSpPr>
        <p:spPr>
          <a:xfrm>
            <a:off x="401613" y="-31972"/>
            <a:ext cx="11570788" cy="1143000"/>
          </a:xfrm>
        </p:spPr>
        <p:txBody>
          <a:bodyPr>
            <a:normAutofit/>
          </a:bodyPr>
          <a:lstStyle/>
          <a:p>
            <a:pPr algn="ctr"/>
            <a:r>
              <a:rPr lang="en-IE" dirty="0" smtClean="0"/>
              <a:t>What value does SHARE IT offer to food retailers?</a:t>
            </a:r>
            <a:endParaRPr lang="en-IE" dirty="0"/>
          </a:p>
        </p:txBody>
      </p:sp>
      <p:sp>
        <p:nvSpPr>
          <p:cNvPr id="98" name="Left-Up Arrow 97"/>
          <p:cNvSpPr/>
          <p:nvPr/>
        </p:nvSpPr>
        <p:spPr>
          <a:xfrm>
            <a:off x="10132069" y="1955382"/>
            <a:ext cx="1307300" cy="3982157"/>
          </a:xfrm>
          <a:prstGeom prst="leftUpArrow">
            <a:avLst/>
          </a:prstGeom>
          <a:solidFill>
            <a:srgbClr val="EAF7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Rectangle 98"/>
          <p:cNvSpPr/>
          <p:nvPr/>
        </p:nvSpPr>
        <p:spPr>
          <a:xfrm>
            <a:off x="2981023" y="2548938"/>
            <a:ext cx="7151046" cy="3510593"/>
          </a:xfrm>
          <a:prstGeom prst="rect">
            <a:avLst/>
          </a:prstGeom>
          <a:gradFill flip="none" rotWithShape="1">
            <a:gsLst>
              <a:gs pos="0">
                <a:srgbClr val="BFEFF4"/>
              </a:gs>
              <a:gs pos="46000">
                <a:schemeClr val="accent6">
                  <a:lumMod val="20000"/>
                  <a:lumOff val="80000"/>
                </a:schemeClr>
              </a:gs>
              <a:gs pos="100000">
                <a:srgbClr val="EAF7CC"/>
              </a:gs>
            </a:gsLst>
            <a:lin ang="0" scaled="1"/>
            <a:tileRect/>
          </a:gra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TextBox 99"/>
          <p:cNvSpPr txBox="1"/>
          <p:nvPr/>
        </p:nvSpPr>
        <p:spPr>
          <a:xfrm>
            <a:off x="10329405" y="3624282"/>
            <a:ext cx="1560831" cy="817245"/>
          </a:xfrm>
          <a:prstGeom prst="roundRect">
            <a:avLst/>
          </a:prstGeom>
          <a:solidFill>
            <a:srgbClr val="EAF7CC"/>
          </a:solidFill>
          <a:ln>
            <a:solidFill>
              <a:schemeClr val="accent6">
                <a:lumMod val="75000"/>
              </a:schemeClr>
            </a:solidFill>
            <a:prstDash val="sysDot"/>
          </a:ln>
        </p:spPr>
        <p:txBody>
          <a:bodyPr wrap="square" rtlCol="0">
            <a:spAutoFit/>
          </a:bodyPr>
          <a:lstStyle/>
          <a:p>
            <a:pPr algn="ctr"/>
            <a:r>
              <a:rPr lang="en-IE" sz="1400" dirty="0"/>
              <a:t>Understand </a:t>
            </a:r>
            <a:r>
              <a:rPr lang="en-IE" sz="1400" dirty="0" smtClean="0"/>
              <a:t>impacts </a:t>
            </a:r>
            <a:endParaRPr lang="en-IE" sz="1400" dirty="0"/>
          </a:p>
          <a:p>
            <a:pPr algn="ctr"/>
            <a:r>
              <a:rPr lang="en-IE" sz="1400" dirty="0"/>
              <a:t>of their work</a:t>
            </a:r>
          </a:p>
        </p:txBody>
      </p:sp>
      <p:pic>
        <p:nvPicPr>
          <p:cNvPr id="101" name="Picture 100"/>
          <p:cNvPicPr>
            <a:picLocks noChangeAspect="1"/>
          </p:cNvPicPr>
          <p:nvPr/>
        </p:nvPicPr>
        <p:blipFill>
          <a:blip r:embed="rId6">
            <a:clrChange>
              <a:clrFrom>
                <a:srgbClr val="FFFFFF"/>
              </a:clrFrom>
              <a:clrTo>
                <a:srgbClr val="FFFFFF">
                  <a:alpha val="0"/>
                </a:srgbClr>
              </a:clrTo>
            </a:clrChange>
          </a:blip>
          <a:stretch>
            <a:fillRect/>
          </a:stretch>
        </p:blipFill>
        <p:spPr>
          <a:xfrm>
            <a:off x="3193196" y="2711785"/>
            <a:ext cx="7115825" cy="1226195"/>
          </a:xfrm>
          <a:prstGeom prst="rect">
            <a:avLst/>
          </a:prstGeom>
        </p:spPr>
      </p:pic>
      <p:pic>
        <p:nvPicPr>
          <p:cNvPr id="102" name="Picture 101"/>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944" t="6776" r="44052"/>
          <a:stretch/>
        </p:blipFill>
        <p:spPr>
          <a:xfrm>
            <a:off x="7832060" y="3781817"/>
            <a:ext cx="2325188" cy="2149311"/>
          </a:xfrm>
          <a:prstGeom prst="rect">
            <a:avLst/>
          </a:prstGeom>
        </p:spPr>
      </p:pic>
      <p:pic>
        <p:nvPicPr>
          <p:cNvPr id="103" name="Picture 10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1023" y="3956964"/>
            <a:ext cx="1799015" cy="1799015"/>
          </a:xfrm>
          <a:prstGeom prst="rect">
            <a:avLst/>
          </a:prstGeom>
        </p:spPr>
      </p:pic>
      <p:pic>
        <p:nvPicPr>
          <p:cNvPr id="104" name="Picture 103"/>
          <p:cNvPicPr>
            <a:picLocks noChangeAspect="1"/>
          </p:cNvPicPr>
          <p:nvPr/>
        </p:nvPicPr>
        <p:blipFill rotWithShape="1">
          <a:blip r:embed="rId9">
            <a:clrChange>
              <a:clrFrom>
                <a:srgbClr val="FFFFFF"/>
              </a:clrFrom>
              <a:clrTo>
                <a:srgbClr val="FFFFFF">
                  <a:alpha val="0"/>
                </a:srgbClr>
              </a:clrTo>
            </a:clrChange>
          </a:blip>
          <a:srcRect t="1561" b="4962"/>
          <a:stretch/>
        </p:blipFill>
        <p:spPr>
          <a:xfrm>
            <a:off x="5267057" y="3992736"/>
            <a:ext cx="2281159" cy="1754283"/>
          </a:xfrm>
          <a:prstGeom prst="rect">
            <a:avLst/>
          </a:prstGeom>
        </p:spPr>
      </p:pic>
    </p:spTree>
    <p:extLst>
      <p:ext uri="{BB962C8B-B14F-4D97-AF65-F5344CB8AC3E}">
        <p14:creationId xmlns:p14="http://schemas.microsoft.com/office/powerpoint/2010/main" val="1722082720"/>
      </p:ext>
    </p:extLst>
  </p:cSld>
  <p:clrMapOvr>
    <a:masterClrMapping/>
  </p:clrMapOvr>
  <mc:AlternateContent xmlns:mc="http://schemas.openxmlformats.org/markup-compatibility/2006" xmlns:p14="http://schemas.microsoft.com/office/powerpoint/2010/main">
    <mc:Choice Requires="p14">
      <p:transition spd="slow" p14:dur="2000" advTm="41064"/>
    </mc:Choice>
    <mc:Fallback xmlns="">
      <p:transition spd="slow" advTm="410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08" y="365125"/>
            <a:ext cx="12010392" cy="1325563"/>
          </a:xfrm>
        </p:spPr>
        <p:txBody>
          <a:bodyPr/>
          <a:lstStyle/>
          <a:p>
            <a:pPr algn="ctr"/>
            <a:r>
              <a:rPr lang="en-IE" dirty="0" smtClean="0"/>
              <a:t>The Challenge: the food system is </a:t>
            </a:r>
            <a:r>
              <a:rPr lang="en-IE" dirty="0"/>
              <a:t>unsustainable</a:t>
            </a:r>
          </a:p>
        </p:txBody>
      </p:sp>
      <p:pic>
        <p:nvPicPr>
          <p:cNvPr id="1026" name="Picture 2" descr="Frightening Facts on Food Waste"/>
          <p:cNvPicPr>
            <a:picLocks noChangeAspect="1" noChangeArrowheads="1"/>
          </p:cNvPicPr>
          <p:nvPr/>
        </p:nvPicPr>
        <p:blipFill rotWithShape="1">
          <a:blip r:embed="rId3">
            <a:extLst>
              <a:ext uri="{28A0092B-C50C-407E-A947-70E740481C1C}">
                <a14:useLocalDpi xmlns:a14="http://schemas.microsoft.com/office/drawing/2010/main" val="0"/>
              </a:ext>
            </a:extLst>
          </a:blip>
          <a:srcRect b="9692"/>
          <a:stretch/>
        </p:blipFill>
        <p:spPr bwMode="auto">
          <a:xfrm>
            <a:off x="181608" y="2406388"/>
            <a:ext cx="3567339" cy="22841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tailers introduce dedicated shopping hours for vulnerable"/>
          <p:cNvPicPr>
            <a:picLocks noChangeAspect="1" noChangeArrowheads="1"/>
          </p:cNvPicPr>
          <p:nvPr/>
        </p:nvPicPr>
        <p:blipFill rotWithShape="1">
          <a:blip r:embed="rId4">
            <a:extLst>
              <a:ext uri="{28A0092B-C50C-407E-A947-70E740481C1C}">
                <a14:useLocalDpi xmlns:a14="http://schemas.microsoft.com/office/drawing/2010/main" val="0"/>
              </a:ext>
            </a:extLst>
          </a:blip>
          <a:srcRect l="41866" b="10125"/>
          <a:stretch/>
        </p:blipFill>
        <p:spPr bwMode="auto">
          <a:xfrm>
            <a:off x="4946513" y="2394276"/>
            <a:ext cx="2638607" cy="22962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Save Money on your Food Shop – Nics Nutrition"/>
          <p:cNvPicPr>
            <a:picLocks noChangeAspect="1" noChangeArrowheads="1"/>
          </p:cNvPicPr>
          <p:nvPr/>
        </p:nvPicPr>
        <p:blipFill rotWithShape="1">
          <a:blip r:embed="rId5">
            <a:extLst>
              <a:ext uri="{28A0092B-C50C-407E-A947-70E740481C1C}">
                <a14:useLocalDpi xmlns:a14="http://schemas.microsoft.com/office/drawing/2010/main" val="0"/>
              </a:ext>
            </a:extLst>
          </a:blip>
          <a:srcRect t="8049"/>
          <a:stretch/>
        </p:blipFill>
        <p:spPr bwMode="auto">
          <a:xfrm>
            <a:off x="9091748" y="2364377"/>
            <a:ext cx="2529748" cy="2326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199" y="5029200"/>
            <a:ext cx="2767149" cy="369332"/>
          </a:xfrm>
          <a:prstGeom prst="rect">
            <a:avLst/>
          </a:prstGeom>
          <a:noFill/>
        </p:spPr>
        <p:txBody>
          <a:bodyPr wrap="square" rtlCol="0">
            <a:spAutoFit/>
          </a:bodyPr>
          <a:lstStyle/>
          <a:p>
            <a:r>
              <a:rPr lang="en-IE" b="1" dirty="0"/>
              <a:t>High Waste &amp; Emissions</a:t>
            </a:r>
          </a:p>
        </p:txBody>
      </p:sp>
      <p:sp>
        <p:nvSpPr>
          <p:cNvPr id="11" name="TextBox 10"/>
          <p:cNvSpPr txBox="1"/>
          <p:nvPr/>
        </p:nvSpPr>
        <p:spPr>
          <a:xfrm>
            <a:off x="5120639" y="4993164"/>
            <a:ext cx="2712720" cy="369332"/>
          </a:xfrm>
          <a:prstGeom prst="rect">
            <a:avLst/>
          </a:prstGeom>
          <a:noFill/>
        </p:spPr>
        <p:txBody>
          <a:bodyPr wrap="square" rtlCol="0">
            <a:spAutoFit/>
          </a:bodyPr>
          <a:lstStyle/>
          <a:p>
            <a:r>
              <a:rPr lang="en-IE" b="1" dirty="0"/>
              <a:t>Vulnerable Supply Chain</a:t>
            </a:r>
          </a:p>
        </p:txBody>
      </p:sp>
      <p:sp>
        <p:nvSpPr>
          <p:cNvPr id="12" name="TextBox 11"/>
          <p:cNvSpPr txBox="1"/>
          <p:nvPr/>
        </p:nvSpPr>
        <p:spPr>
          <a:xfrm>
            <a:off x="10001794" y="4994019"/>
            <a:ext cx="2767149" cy="369332"/>
          </a:xfrm>
          <a:prstGeom prst="rect">
            <a:avLst/>
          </a:prstGeom>
          <a:noFill/>
        </p:spPr>
        <p:txBody>
          <a:bodyPr wrap="square" rtlCol="0">
            <a:spAutoFit/>
          </a:bodyPr>
          <a:lstStyle/>
          <a:p>
            <a:r>
              <a:rPr lang="en-IE" b="1" dirty="0"/>
              <a:t>Unjust</a:t>
            </a:r>
          </a:p>
        </p:txBody>
      </p:sp>
    </p:spTree>
    <p:extLst>
      <p:ext uri="{BB962C8B-B14F-4D97-AF65-F5344CB8AC3E}">
        <p14:creationId xmlns:p14="http://schemas.microsoft.com/office/powerpoint/2010/main" val="3175152202"/>
      </p:ext>
    </p:extLst>
  </p:cSld>
  <p:clrMapOvr>
    <a:masterClrMapping/>
  </p:clrMapOvr>
  <mc:AlternateContent xmlns:mc="http://schemas.openxmlformats.org/markup-compatibility/2006" xmlns:p14="http://schemas.microsoft.com/office/powerpoint/2010/main">
    <mc:Choice Requires="p14">
      <p:transition spd="slow" p14:dur="2000" advTm="14051"/>
    </mc:Choice>
    <mc:Fallback xmlns="">
      <p:transition spd="slow" advTm="1405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52" y="0"/>
            <a:ext cx="11058048" cy="1325563"/>
          </a:xfrm>
        </p:spPr>
        <p:txBody>
          <a:bodyPr/>
          <a:lstStyle/>
          <a:p>
            <a:r>
              <a:rPr lang="en-IE" dirty="0" smtClean="0"/>
              <a:t>Data collected from 10 stakeholder interviews:</a:t>
            </a:r>
            <a:endParaRPr lang="en-IE" dirty="0"/>
          </a:p>
        </p:txBody>
      </p:sp>
      <p:sp>
        <p:nvSpPr>
          <p:cNvPr id="3" name="Content Placeholder 2"/>
          <p:cNvSpPr>
            <a:spLocks noGrp="1"/>
          </p:cNvSpPr>
          <p:nvPr>
            <p:ph idx="1"/>
          </p:nvPr>
        </p:nvSpPr>
        <p:spPr>
          <a:xfrm>
            <a:off x="751032" y="5514116"/>
            <a:ext cx="10515600" cy="1176975"/>
          </a:xfrm>
        </p:spPr>
        <p:txBody>
          <a:bodyPr>
            <a:normAutofit fontScale="55000" lnSpcReduction="20000"/>
          </a:bodyPr>
          <a:lstStyle/>
          <a:p>
            <a:pPr marL="0" indent="0">
              <a:buNone/>
            </a:pPr>
            <a:endParaRPr lang="en-IE" dirty="0" smtClean="0"/>
          </a:p>
          <a:p>
            <a:pPr marL="0" indent="0" algn="ctr">
              <a:buNone/>
            </a:pPr>
            <a:r>
              <a:rPr lang="en-IE" sz="2900" b="1" dirty="0" smtClean="0"/>
              <a:t>Additional pre-existing SHARECITY data:</a:t>
            </a:r>
          </a:p>
          <a:p>
            <a:pPr marL="0" indent="0" algn="ctr">
              <a:buNone/>
            </a:pPr>
            <a:r>
              <a:rPr lang="en-IE" sz="2900" dirty="0" smtClean="0"/>
              <a:t>Detailed feedback from 10 FSI pilot user testers</a:t>
            </a:r>
          </a:p>
          <a:p>
            <a:pPr marL="0" indent="0" algn="ctr">
              <a:buNone/>
            </a:pPr>
            <a:r>
              <a:rPr lang="en-IE" sz="2900" dirty="0" smtClean="0"/>
              <a:t>Detailed feedback from a workshop with policy makers</a:t>
            </a:r>
          </a:p>
        </p:txBody>
      </p:sp>
      <p:grpSp>
        <p:nvGrpSpPr>
          <p:cNvPr id="4" name="Group 3"/>
          <p:cNvGrpSpPr/>
          <p:nvPr/>
        </p:nvGrpSpPr>
        <p:grpSpPr>
          <a:xfrm>
            <a:off x="751032" y="1303388"/>
            <a:ext cx="12756728" cy="2977310"/>
            <a:chOff x="644592" y="1812996"/>
            <a:chExt cx="11090549" cy="2339532"/>
          </a:xfrm>
        </p:grpSpPr>
        <p:pic>
          <p:nvPicPr>
            <p:cNvPr id="6" name="Picture 2" descr="Home : Shar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83" y="1838735"/>
              <a:ext cx="1960252" cy="1954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andsworth&amp;#39;s mayor lends a hand at Battersea soup kitchen opening | Your  Local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260" y="1812996"/>
              <a:ext cx="2971800" cy="19812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71309" y="3550802"/>
              <a:ext cx="2971800" cy="261610"/>
            </a:xfrm>
            <a:prstGeom prst="rect">
              <a:avLst/>
            </a:prstGeom>
            <a:noFill/>
          </p:spPr>
          <p:txBody>
            <a:bodyPr wrap="square" rtlCol="0">
              <a:spAutoFit/>
            </a:bodyPr>
            <a:lstStyle/>
            <a:p>
              <a:r>
                <a:rPr lang="en-GB" sz="1100" dirty="0" smtClean="0">
                  <a:solidFill>
                    <a:schemeClr val="bg1"/>
                  </a:solidFill>
                </a:rPr>
                <a:t>© the </a:t>
              </a:r>
              <a:r>
                <a:rPr lang="en-GB" sz="1100" dirty="0" err="1" smtClean="0">
                  <a:solidFill>
                    <a:schemeClr val="bg1"/>
                  </a:solidFill>
                </a:rPr>
                <a:t>Gaurdian</a:t>
              </a:r>
              <a:endParaRPr lang="en-IE" sz="1100" dirty="0">
                <a:solidFill>
                  <a:schemeClr val="bg1"/>
                </a:solidFill>
              </a:endParaRPr>
            </a:p>
          </p:txBody>
        </p:sp>
        <p:pic>
          <p:nvPicPr>
            <p:cNvPr id="9" name="Picture 8" descr="300,000 food bank donations made in Lidl Tackling"/>
            <p:cNvPicPr>
              <a:picLocks noChangeAspect="1" noChangeArrowheads="1"/>
            </p:cNvPicPr>
            <p:nvPr/>
          </p:nvPicPr>
          <p:blipFill rotWithShape="1">
            <a:blip r:embed="rId4">
              <a:extLst>
                <a:ext uri="{28A0092B-C50C-407E-A947-70E740481C1C}">
                  <a14:useLocalDpi xmlns:a14="http://schemas.microsoft.com/office/drawing/2010/main" val="0"/>
                </a:ext>
              </a:extLst>
            </a:blip>
            <a:srcRect l="39229" t="10354"/>
            <a:stretch/>
          </p:blipFill>
          <p:spPr bwMode="auto">
            <a:xfrm>
              <a:off x="7384960" y="1833549"/>
              <a:ext cx="2316297" cy="2028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763341" y="3650602"/>
              <a:ext cx="2971800" cy="261610"/>
            </a:xfrm>
            <a:prstGeom prst="rect">
              <a:avLst/>
            </a:prstGeom>
            <a:noFill/>
          </p:spPr>
          <p:txBody>
            <a:bodyPr wrap="square" rtlCol="0">
              <a:spAutoFit/>
            </a:bodyPr>
            <a:lstStyle/>
            <a:p>
              <a:r>
                <a:rPr lang="en-GB" sz="1050" dirty="0" smtClean="0">
                  <a:solidFill>
                    <a:schemeClr val="bg1"/>
                  </a:solidFill>
                </a:rPr>
                <a:t>© Neighbourly</a:t>
              </a:r>
              <a:endParaRPr lang="en-IE" sz="1050" dirty="0">
                <a:solidFill>
                  <a:schemeClr val="bg1"/>
                </a:solidFill>
              </a:endParaRPr>
            </a:p>
          </p:txBody>
        </p:sp>
        <p:sp>
          <p:nvSpPr>
            <p:cNvPr id="11" name="TextBox 10"/>
            <p:cNvSpPr txBox="1"/>
            <p:nvPr/>
          </p:nvSpPr>
          <p:spPr>
            <a:xfrm>
              <a:off x="644592" y="3843926"/>
              <a:ext cx="2508069" cy="290216"/>
            </a:xfrm>
            <a:prstGeom prst="rect">
              <a:avLst/>
            </a:prstGeom>
            <a:noFill/>
          </p:spPr>
          <p:txBody>
            <a:bodyPr wrap="square" rtlCol="0">
              <a:spAutoFit/>
            </a:bodyPr>
            <a:lstStyle/>
            <a:p>
              <a:r>
                <a:rPr lang="en-GB" b="1" dirty="0" smtClean="0"/>
                <a:t>Food sharing initiatives</a:t>
              </a:r>
              <a:endParaRPr lang="en-IE" b="1" dirty="0"/>
            </a:p>
          </p:txBody>
        </p:sp>
        <p:sp>
          <p:nvSpPr>
            <p:cNvPr id="12" name="TextBox 11"/>
            <p:cNvSpPr txBox="1"/>
            <p:nvPr/>
          </p:nvSpPr>
          <p:spPr>
            <a:xfrm>
              <a:off x="4174830" y="3853205"/>
              <a:ext cx="2508069" cy="290216"/>
            </a:xfrm>
            <a:prstGeom prst="rect">
              <a:avLst/>
            </a:prstGeom>
            <a:noFill/>
          </p:spPr>
          <p:txBody>
            <a:bodyPr wrap="square" rtlCol="0">
              <a:spAutoFit/>
            </a:bodyPr>
            <a:lstStyle/>
            <a:p>
              <a:r>
                <a:rPr lang="en-GB" b="1" dirty="0" smtClean="0"/>
                <a:t>Public Authorities</a:t>
              </a:r>
              <a:endParaRPr lang="en-IE" b="1" dirty="0"/>
            </a:p>
          </p:txBody>
        </p:sp>
        <p:sp>
          <p:nvSpPr>
            <p:cNvPr id="13" name="TextBox 12"/>
            <p:cNvSpPr txBox="1"/>
            <p:nvPr/>
          </p:nvSpPr>
          <p:spPr>
            <a:xfrm>
              <a:off x="7741172" y="3862312"/>
              <a:ext cx="2508069" cy="290216"/>
            </a:xfrm>
            <a:prstGeom prst="rect">
              <a:avLst/>
            </a:prstGeom>
            <a:noFill/>
          </p:spPr>
          <p:txBody>
            <a:bodyPr wrap="square" rtlCol="0">
              <a:spAutoFit/>
            </a:bodyPr>
            <a:lstStyle/>
            <a:p>
              <a:r>
                <a:rPr lang="en-GB" b="1" dirty="0" smtClean="0"/>
                <a:t>Food Retailers</a:t>
              </a:r>
              <a:endParaRPr lang="en-IE" b="1" dirty="0"/>
            </a:p>
          </p:txBody>
        </p:sp>
      </p:grpSp>
      <p:sp>
        <p:nvSpPr>
          <p:cNvPr id="14" name="Rectangle 13"/>
          <p:cNvSpPr/>
          <p:nvPr/>
        </p:nvSpPr>
        <p:spPr>
          <a:xfrm>
            <a:off x="8504033" y="4369792"/>
            <a:ext cx="3712911" cy="923330"/>
          </a:xfrm>
          <a:prstGeom prst="rect">
            <a:avLst/>
          </a:prstGeom>
        </p:spPr>
        <p:txBody>
          <a:bodyPr wrap="square">
            <a:spAutoFit/>
          </a:bodyPr>
          <a:lstStyle/>
          <a:p>
            <a:r>
              <a:rPr lang="en-IE" dirty="0"/>
              <a:t>2 </a:t>
            </a:r>
            <a:r>
              <a:rPr lang="en-IE" dirty="0" smtClean="0"/>
              <a:t>supermarkets </a:t>
            </a:r>
          </a:p>
          <a:p>
            <a:r>
              <a:rPr lang="en-IE" dirty="0" smtClean="0"/>
              <a:t>1 </a:t>
            </a:r>
            <a:r>
              <a:rPr lang="en-IE" dirty="0"/>
              <a:t>food </a:t>
            </a:r>
            <a:r>
              <a:rPr lang="en-IE" dirty="0" smtClean="0"/>
              <a:t>wholesaler</a:t>
            </a:r>
          </a:p>
          <a:p>
            <a:r>
              <a:rPr lang="en-IE" dirty="0" smtClean="0"/>
              <a:t>1 </a:t>
            </a:r>
            <a:r>
              <a:rPr lang="en-IE" dirty="0"/>
              <a:t>food consumer goods coalition </a:t>
            </a:r>
          </a:p>
        </p:txBody>
      </p:sp>
      <p:sp>
        <p:nvSpPr>
          <p:cNvPr id="15" name="Rectangle 14"/>
          <p:cNvSpPr/>
          <p:nvPr/>
        </p:nvSpPr>
        <p:spPr>
          <a:xfrm>
            <a:off x="4016154" y="4397261"/>
            <a:ext cx="4103559" cy="646331"/>
          </a:xfrm>
          <a:prstGeom prst="rect">
            <a:avLst/>
          </a:prstGeom>
        </p:spPr>
        <p:txBody>
          <a:bodyPr wrap="none">
            <a:spAutoFit/>
          </a:bodyPr>
          <a:lstStyle/>
          <a:p>
            <a:r>
              <a:rPr lang="en-IE" dirty="0"/>
              <a:t>3 national public </a:t>
            </a:r>
            <a:r>
              <a:rPr lang="en-IE" dirty="0" smtClean="0"/>
              <a:t>authorities</a:t>
            </a:r>
          </a:p>
          <a:p>
            <a:r>
              <a:rPr lang="en-IE" dirty="0" smtClean="0"/>
              <a:t>1 international network of city authorities</a:t>
            </a:r>
            <a:endParaRPr lang="en-IE" dirty="0"/>
          </a:p>
        </p:txBody>
      </p:sp>
      <p:sp>
        <p:nvSpPr>
          <p:cNvPr id="16" name="Rectangle 15"/>
          <p:cNvSpPr/>
          <p:nvPr/>
        </p:nvSpPr>
        <p:spPr>
          <a:xfrm>
            <a:off x="653115" y="4370694"/>
            <a:ext cx="2840201" cy="646331"/>
          </a:xfrm>
          <a:prstGeom prst="rect">
            <a:avLst/>
          </a:prstGeom>
        </p:spPr>
        <p:txBody>
          <a:bodyPr wrap="none">
            <a:spAutoFit/>
          </a:bodyPr>
          <a:lstStyle/>
          <a:p>
            <a:r>
              <a:rPr lang="en-IE" dirty="0" smtClean="0"/>
              <a:t>1 urban farm</a:t>
            </a:r>
          </a:p>
          <a:p>
            <a:r>
              <a:rPr lang="en-IE" dirty="0"/>
              <a:t>2</a:t>
            </a:r>
            <a:r>
              <a:rPr lang="en-IE" dirty="0" smtClean="0"/>
              <a:t> surplus food redistributors</a:t>
            </a:r>
            <a:endParaRPr lang="en-IE" dirty="0"/>
          </a:p>
        </p:txBody>
      </p:sp>
    </p:spTree>
    <p:extLst>
      <p:ext uri="{BB962C8B-B14F-4D97-AF65-F5344CB8AC3E}">
        <p14:creationId xmlns:p14="http://schemas.microsoft.com/office/powerpoint/2010/main" val="1201649656"/>
      </p:ext>
    </p:extLst>
  </p:cSld>
  <p:clrMapOvr>
    <a:masterClrMapping/>
  </p:clrMapOvr>
  <mc:AlternateContent xmlns:mc="http://schemas.openxmlformats.org/markup-compatibility/2006" xmlns:p14="http://schemas.microsoft.com/office/powerpoint/2010/main">
    <mc:Choice Requires="p14">
      <p:transition spd="slow" p14:dur="2000" advTm="44158"/>
    </mc:Choice>
    <mc:Fallback xmlns="">
      <p:transition spd="slow" advTm="4415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52" y="0"/>
            <a:ext cx="11058048" cy="1325563"/>
          </a:xfrm>
        </p:spPr>
        <p:txBody>
          <a:bodyPr/>
          <a:lstStyle/>
          <a:p>
            <a:pPr algn="ctr"/>
            <a:r>
              <a:rPr lang="en-IE" dirty="0" smtClean="0"/>
              <a:t>Findings from 10 stakeholder interviews:</a:t>
            </a:r>
            <a:endParaRPr lang="en-IE" dirty="0"/>
          </a:p>
        </p:txBody>
      </p:sp>
      <p:sp>
        <p:nvSpPr>
          <p:cNvPr id="17" name="Content Placeholder 2"/>
          <p:cNvSpPr>
            <a:spLocks noGrp="1"/>
          </p:cNvSpPr>
          <p:nvPr>
            <p:ph idx="1"/>
          </p:nvPr>
        </p:nvSpPr>
        <p:spPr>
          <a:xfrm>
            <a:off x="1528010" y="1601035"/>
            <a:ext cx="10515600" cy="4351338"/>
          </a:xfrm>
        </p:spPr>
        <p:txBody>
          <a:bodyPr>
            <a:normAutofit/>
          </a:bodyPr>
          <a:lstStyle/>
          <a:p>
            <a:pPr marL="0" indent="0">
              <a:buNone/>
            </a:pPr>
            <a:endParaRPr lang="en-IE" dirty="0" smtClean="0"/>
          </a:p>
          <a:p>
            <a:pPr marL="0" indent="0">
              <a:buNone/>
            </a:pPr>
            <a:r>
              <a:rPr lang="en-IE" dirty="0" smtClean="0"/>
              <a:t>There is a need for sustainability reporting from FSIs</a:t>
            </a:r>
          </a:p>
          <a:p>
            <a:pPr lvl="1"/>
            <a:r>
              <a:rPr lang="en-IE" dirty="0" smtClean="0"/>
              <a:t>Confirmed by all three stakeholders</a:t>
            </a:r>
          </a:p>
          <a:p>
            <a:pPr marL="457200" lvl="1" indent="0">
              <a:buNone/>
            </a:pPr>
            <a:endParaRPr lang="en-IE" dirty="0" smtClean="0"/>
          </a:p>
          <a:p>
            <a:pPr marL="0" indent="0">
              <a:buNone/>
            </a:pPr>
            <a:r>
              <a:rPr lang="en-IE" dirty="0" smtClean="0"/>
              <a:t>SHARE IT’s design and approach effectively meets that need</a:t>
            </a:r>
          </a:p>
          <a:p>
            <a:pPr lvl="1"/>
            <a:r>
              <a:rPr lang="en-IE" dirty="0" smtClean="0"/>
              <a:t>Confirmed by all three stakeholders</a:t>
            </a:r>
          </a:p>
          <a:p>
            <a:pPr marL="457200" lvl="1" indent="0">
              <a:buNone/>
            </a:pPr>
            <a:endParaRPr lang="en-IE" dirty="0" smtClean="0"/>
          </a:p>
          <a:p>
            <a:pPr marL="0" indent="0">
              <a:buNone/>
            </a:pPr>
            <a:r>
              <a:rPr lang="en-IE" dirty="0" smtClean="0"/>
              <a:t>There is not a willingness/ ability to pay for SHARE IT (</a:t>
            </a:r>
            <a:r>
              <a:rPr lang="en-IE" b="1" dirty="0" smtClean="0"/>
              <a:t>yet!</a:t>
            </a:r>
            <a:r>
              <a:rPr lang="en-IE" dirty="0" smtClean="0"/>
              <a:t>)</a:t>
            </a:r>
          </a:p>
          <a:p>
            <a:pPr lvl="1"/>
            <a:r>
              <a:rPr lang="en-IE" dirty="0"/>
              <a:t>Confirmed by all three stakeholders</a:t>
            </a:r>
          </a:p>
          <a:p>
            <a:pPr marL="0" indent="0">
              <a:buNone/>
            </a:pPr>
            <a:endParaRPr lang="en-IE" dirty="0" smtClean="0"/>
          </a:p>
          <a:p>
            <a:endParaRPr lang="en-IE" dirty="0"/>
          </a:p>
        </p:txBody>
      </p:sp>
      <p:pic>
        <p:nvPicPr>
          <p:cNvPr id="2050" name="Picture 2" descr="19,759 Green Tick Stock Photos, Pictures &amp;amp; Royalty-Free Images - iStock"/>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553" y="1775410"/>
            <a:ext cx="1232258" cy="12322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19,759 Green Tick Stock Photos, Pictures &amp;amp; Royalty-Free Images - iStock"/>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553" y="3007668"/>
            <a:ext cx="1232258" cy="1232258"/>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4" descr="Free Red X Transparent Png, Download Free Red X Transparent Png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 name="Picture 19"/>
          <p:cNvPicPr>
            <a:picLocks noChangeAspect="1"/>
          </p:cNvPicPr>
          <p:nvPr/>
        </p:nvPicPr>
        <p:blipFill>
          <a:blip r:embed="rId3"/>
          <a:stretch>
            <a:fillRect/>
          </a:stretch>
        </p:blipFill>
        <p:spPr>
          <a:xfrm>
            <a:off x="835739" y="4515398"/>
            <a:ext cx="761886" cy="779046"/>
          </a:xfrm>
          <a:prstGeom prst="rect">
            <a:avLst/>
          </a:prstGeom>
        </p:spPr>
      </p:pic>
    </p:spTree>
    <p:extLst>
      <p:ext uri="{BB962C8B-B14F-4D97-AF65-F5344CB8AC3E}">
        <p14:creationId xmlns:p14="http://schemas.microsoft.com/office/powerpoint/2010/main" val="2222851511"/>
      </p:ext>
    </p:extLst>
  </p:cSld>
  <p:clrMapOvr>
    <a:masterClrMapping/>
  </p:clrMapOvr>
  <mc:AlternateContent xmlns:mc="http://schemas.openxmlformats.org/markup-compatibility/2006" xmlns:p14="http://schemas.microsoft.com/office/powerpoint/2010/main">
    <mc:Choice Requires="p14">
      <p:transition spd="slow" p14:dur="2000" advTm="31950"/>
    </mc:Choice>
    <mc:Fallback xmlns="">
      <p:transition spd="slow" advTm="3195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5917" y="3305087"/>
            <a:ext cx="3610881" cy="923330"/>
          </a:xfrm>
          <a:prstGeom prst="rect">
            <a:avLst/>
          </a:prstGeom>
          <a:noFill/>
        </p:spPr>
        <p:txBody>
          <a:bodyPr wrap="square" rtlCol="0">
            <a:spAutoFit/>
          </a:bodyPr>
          <a:lstStyle/>
          <a:p>
            <a:r>
              <a:rPr lang="en-IE" dirty="0" smtClean="0"/>
              <a:t>Need: to report on local progress towards global SDGs and national sustainability agenda</a:t>
            </a:r>
            <a:endParaRPr lang="en-IE" dirty="0"/>
          </a:p>
        </p:txBody>
      </p:sp>
      <p:sp>
        <p:nvSpPr>
          <p:cNvPr id="11" name="TextBox 10"/>
          <p:cNvSpPr txBox="1"/>
          <p:nvPr/>
        </p:nvSpPr>
        <p:spPr>
          <a:xfrm>
            <a:off x="8505917" y="5183520"/>
            <a:ext cx="3610882" cy="1477328"/>
          </a:xfrm>
          <a:prstGeom prst="rect">
            <a:avLst/>
          </a:prstGeom>
          <a:noFill/>
        </p:spPr>
        <p:txBody>
          <a:bodyPr wrap="square" rtlCol="0">
            <a:spAutoFit/>
          </a:bodyPr>
          <a:lstStyle/>
          <a:p>
            <a:r>
              <a:rPr lang="en-IE" dirty="0" smtClean="0"/>
              <a:t>Need: to reduce edible food waste and demonstrate impacts of corporate social responsibility to de risk possibility of green washing or social washing</a:t>
            </a:r>
            <a:endParaRPr lang="en-IE" dirty="0"/>
          </a:p>
        </p:txBody>
      </p:sp>
      <p:sp>
        <p:nvSpPr>
          <p:cNvPr id="12" name="TextBox 11"/>
          <p:cNvSpPr txBox="1"/>
          <p:nvPr/>
        </p:nvSpPr>
        <p:spPr>
          <a:xfrm>
            <a:off x="8505917" y="1092597"/>
            <a:ext cx="3610881" cy="1200329"/>
          </a:xfrm>
          <a:prstGeom prst="rect">
            <a:avLst/>
          </a:prstGeom>
          <a:noFill/>
        </p:spPr>
        <p:txBody>
          <a:bodyPr wrap="square" rtlCol="0">
            <a:spAutoFit/>
          </a:bodyPr>
          <a:lstStyle/>
          <a:p>
            <a:r>
              <a:rPr lang="en-IE" dirty="0" smtClean="0"/>
              <a:t>Need: evidence to build a case for more funding, better policy supports and more value placed on societal and environmental impacts</a:t>
            </a:r>
            <a:endParaRPr lang="en-IE" dirty="0"/>
          </a:p>
        </p:txBody>
      </p:sp>
      <p:sp>
        <p:nvSpPr>
          <p:cNvPr id="13" name="TextBox 12"/>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16" name="TextBox 15"/>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18" name="TextBox 1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21" name="TextBox 20"/>
          <p:cNvSpPr txBox="1"/>
          <p:nvPr/>
        </p:nvSpPr>
        <p:spPr>
          <a:xfrm>
            <a:off x="8505917" y="93100"/>
            <a:ext cx="3288082" cy="646331"/>
          </a:xfrm>
          <a:prstGeom prst="rect">
            <a:avLst/>
          </a:prstGeom>
          <a:noFill/>
        </p:spPr>
        <p:txBody>
          <a:bodyPr wrap="square" rtlCol="0">
            <a:spAutoFit/>
          </a:bodyPr>
          <a:lstStyle/>
          <a:p>
            <a:pPr algn="ctr"/>
            <a:r>
              <a:rPr lang="en-IE" b="1" dirty="0" smtClean="0"/>
              <a:t>Need for FSI </a:t>
            </a:r>
          </a:p>
          <a:p>
            <a:pPr algn="ctr"/>
            <a:r>
              <a:rPr lang="en-IE" b="1" dirty="0" smtClean="0"/>
              <a:t>sustainability reporting</a:t>
            </a:r>
            <a:endParaRPr lang="en-IE" b="1" dirty="0"/>
          </a:p>
        </p:txBody>
      </p:sp>
    </p:spTree>
    <p:extLst>
      <p:ext uri="{BB962C8B-B14F-4D97-AF65-F5344CB8AC3E}">
        <p14:creationId xmlns:p14="http://schemas.microsoft.com/office/powerpoint/2010/main" val="1367144939"/>
      </p:ext>
    </p:extLst>
  </p:cSld>
  <p:clrMapOvr>
    <a:masterClrMapping/>
  </p:clrMapOvr>
  <mc:AlternateContent xmlns:mc="http://schemas.openxmlformats.org/markup-compatibility/2006" xmlns:p14="http://schemas.microsoft.com/office/powerpoint/2010/main">
    <mc:Choice Requires="p14">
      <p:transition spd="slow" p14:dur="2000" advTm="54175"/>
    </mc:Choice>
    <mc:Fallback xmlns="">
      <p:transition spd="slow" advTm="5417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767" y="1184877"/>
            <a:ext cx="3006634" cy="369332"/>
          </a:xfrm>
          <a:prstGeom prst="rect">
            <a:avLst/>
          </a:prstGeom>
          <a:noFill/>
        </p:spPr>
        <p:txBody>
          <a:bodyPr wrap="square" rtlCol="0">
            <a:spAutoFit/>
          </a:bodyPr>
          <a:lstStyle/>
          <a:p>
            <a:r>
              <a:rPr lang="en-IE" dirty="0" smtClean="0"/>
              <a:t>Low reporting capacity</a:t>
            </a:r>
            <a:endParaRPr lang="en-IE" dirty="0"/>
          </a:p>
        </p:txBody>
      </p:sp>
      <p:sp>
        <p:nvSpPr>
          <p:cNvPr id="6" name="TextBox 5"/>
          <p:cNvSpPr txBox="1"/>
          <p:nvPr/>
        </p:nvSpPr>
        <p:spPr>
          <a:xfrm>
            <a:off x="77767" y="1587561"/>
            <a:ext cx="3437709" cy="369332"/>
          </a:xfrm>
          <a:prstGeom prst="rect">
            <a:avLst/>
          </a:prstGeom>
          <a:noFill/>
        </p:spPr>
        <p:txBody>
          <a:bodyPr wrap="square" rtlCol="0">
            <a:spAutoFit/>
          </a:bodyPr>
          <a:lstStyle/>
          <a:p>
            <a:r>
              <a:rPr lang="en-IE" dirty="0" smtClean="0"/>
              <a:t>Cannot afford external support</a:t>
            </a:r>
            <a:endParaRPr lang="en-IE" dirty="0"/>
          </a:p>
        </p:txBody>
      </p:sp>
      <p:sp>
        <p:nvSpPr>
          <p:cNvPr id="10" name="TextBox 9"/>
          <p:cNvSpPr txBox="1"/>
          <p:nvPr/>
        </p:nvSpPr>
        <p:spPr>
          <a:xfrm>
            <a:off x="8505917" y="3305087"/>
            <a:ext cx="3610881" cy="923330"/>
          </a:xfrm>
          <a:prstGeom prst="rect">
            <a:avLst/>
          </a:prstGeom>
          <a:noFill/>
        </p:spPr>
        <p:txBody>
          <a:bodyPr wrap="square" rtlCol="0">
            <a:spAutoFit/>
          </a:bodyPr>
          <a:lstStyle/>
          <a:p>
            <a:r>
              <a:rPr lang="en-IE" dirty="0" smtClean="0"/>
              <a:t>Need: to report on local progress towards global SDGs and national sustainability agenda</a:t>
            </a:r>
            <a:endParaRPr lang="en-IE" dirty="0"/>
          </a:p>
        </p:txBody>
      </p:sp>
      <p:sp>
        <p:nvSpPr>
          <p:cNvPr id="11" name="TextBox 10"/>
          <p:cNvSpPr txBox="1"/>
          <p:nvPr/>
        </p:nvSpPr>
        <p:spPr>
          <a:xfrm>
            <a:off x="8505917" y="5183520"/>
            <a:ext cx="3610882" cy="1477328"/>
          </a:xfrm>
          <a:prstGeom prst="rect">
            <a:avLst/>
          </a:prstGeom>
          <a:noFill/>
        </p:spPr>
        <p:txBody>
          <a:bodyPr wrap="square" rtlCol="0">
            <a:spAutoFit/>
          </a:bodyPr>
          <a:lstStyle/>
          <a:p>
            <a:r>
              <a:rPr lang="en-IE" dirty="0" smtClean="0"/>
              <a:t>Need: to reduce edible food waste and demonstrate impacts of corporate social responsibility to de risk possibility of green washing or social washing</a:t>
            </a:r>
            <a:endParaRPr lang="en-IE" dirty="0"/>
          </a:p>
        </p:txBody>
      </p:sp>
      <p:sp>
        <p:nvSpPr>
          <p:cNvPr id="12" name="TextBox 11"/>
          <p:cNvSpPr txBox="1"/>
          <p:nvPr/>
        </p:nvSpPr>
        <p:spPr>
          <a:xfrm>
            <a:off x="8505917" y="1092597"/>
            <a:ext cx="3610881" cy="1200329"/>
          </a:xfrm>
          <a:prstGeom prst="rect">
            <a:avLst/>
          </a:prstGeom>
          <a:noFill/>
        </p:spPr>
        <p:txBody>
          <a:bodyPr wrap="square" rtlCol="0">
            <a:spAutoFit/>
          </a:bodyPr>
          <a:lstStyle/>
          <a:p>
            <a:r>
              <a:rPr lang="en-IE" dirty="0" smtClean="0">
                <a:solidFill>
                  <a:schemeClr val="bg1">
                    <a:lumMod val="65000"/>
                  </a:schemeClr>
                </a:solidFill>
              </a:rPr>
              <a:t>Need: evidence to build a case for more funding, better policy supports and more value placed on societal and environmental impacts</a:t>
            </a:r>
            <a:endParaRPr lang="en-IE" dirty="0">
              <a:solidFill>
                <a:schemeClr val="bg1">
                  <a:lumMod val="65000"/>
                </a:schemeClr>
              </a:solidFill>
            </a:endParaRPr>
          </a:p>
        </p:txBody>
      </p:sp>
      <p:sp>
        <p:nvSpPr>
          <p:cNvPr id="13" name="TextBox 12"/>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16" name="TextBox 15"/>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18" name="TextBox 1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21" name="TextBox 20"/>
          <p:cNvSpPr txBox="1"/>
          <p:nvPr/>
        </p:nvSpPr>
        <p:spPr>
          <a:xfrm>
            <a:off x="8505917" y="93100"/>
            <a:ext cx="3288082" cy="646331"/>
          </a:xfrm>
          <a:prstGeom prst="rect">
            <a:avLst/>
          </a:prstGeom>
          <a:noFill/>
        </p:spPr>
        <p:txBody>
          <a:bodyPr wrap="square" rtlCol="0">
            <a:spAutoFit/>
          </a:bodyPr>
          <a:lstStyle/>
          <a:p>
            <a:pPr algn="ctr"/>
            <a:r>
              <a:rPr lang="en-IE" b="1" dirty="0" smtClean="0"/>
              <a:t>Need for FSI </a:t>
            </a:r>
          </a:p>
          <a:p>
            <a:pPr algn="ctr"/>
            <a:r>
              <a:rPr lang="en-IE" b="1" dirty="0" smtClean="0"/>
              <a:t>sustainability reporting</a:t>
            </a:r>
            <a:endParaRPr lang="en-IE" b="1" dirty="0"/>
          </a:p>
        </p:txBody>
      </p:sp>
      <p:sp>
        <p:nvSpPr>
          <p:cNvPr id="22" name="TextBox 21"/>
          <p:cNvSpPr txBox="1"/>
          <p:nvPr/>
        </p:nvSpPr>
        <p:spPr>
          <a:xfrm>
            <a:off x="164578" y="69464"/>
            <a:ext cx="3301140" cy="646331"/>
          </a:xfrm>
          <a:prstGeom prst="rect">
            <a:avLst/>
          </a:prstGeom>
          <a:noFill/>
        </p:spPr>
        <p:txBody>
          <a:bodyPr wrap="square" rtlCol="0">
            <a:spAutoFit/>
          </a:bodyPr>
          <a:lstStyle/>
          <a:p>
            <a:pPr algn="ctr"/>
            <a:r>
              <a:rPr lang="en-IE" b="1" dirty="0" smtClean="0"/>
              <a:t>Barriers for FSI </a:t>
            </a:r>
          </a:p>
          <a:p>
            <a:pPr algn="ctr"/>
            <a:r>
              <a:rPr lang="en-IE" b="1" dirty="0" smtClean="0"/>
              <a:t>sustainability reporting</a:t>
            </a:r>
            <a:endParaRPr lang="en-IE" b="1" dirty="0"/>
          </a:p>
        </p:txBody>
      </p:sp>
      <p:sp>
        <p:nvSpPr>
          <p:cNvPr id="19" name="TextBox 18"/>
          <p:cNvSpPr txBox="1"/>
          <p:nvPr/>
        </p:nvSpPr>
        <p:spPr>
          <a:xfrm>
            <a:off x="53229" y="2052801"/>
            <a:ext cx="3437709" cy="369332"/>
          </a:xfrm>
          <a:prstGeom prst="rect">
            <a:avLst/>
          </a:prstGeom>
          <a:noFill/>
        </p:spPr>
        <p:txBody>
          <a:bodyPr wrap="square" rtlCol="0">
            <a:spAutoFit/>
          </a:bodyPr>
          <a:lstStyle/>
          <a:p>
            <a:r>
              <a:rPr lang="en-IE" dirty="0" smtClean="0"/>
              <a:t>Sustainability /SIA not a main goal</a:t>
            </a:r>
            <a:endParaRPr lang="en-IE" dirty="0"/>
          </a:p>
        </p:txBody>
      </p:sp>
    </p:spTree>
    <p:extLst>
      <p:ext uri="{BB962C8B-B14F-4D97-AF65-F5344CB8AC3E}">
        <p14:creationId xmlns:p14="http://schemas.microsoft.com/office/powerpoint/2010/main" val="69010701"/>
      </p:ext>
    </p:extLst>
  </p:cSld>
  <p:clrMapOvr>
    <a:masterClrMapping/>
  </p:clrMapOvr>
  <mc:AlternateContent xmlns:mc="http://schemas.openxmlformats.org/markup-compatibility/2006" xmlns:p14="http://schemas.microsoft.com/office/powerpoint/2010/main">
    <mc:Choice Requires="p14">
      <p:transition spd="slow" p14:dur="2000" advTm="22244"/>
    </mc:Choice>
    <mc:Fallback xmlns="">
      <p:transition spd="slow" advTm="2224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767" y="1184877"/>
            <a:ext cx="3006634" cy="369332"/>
          </a:xfrm>
          <a:prstGeom prst="rect">
            <a:avLst/>
          </a:prstGeom>
          <a:noFill/>
        </p:spPr>
        <p:txBody>
          <a:bodyPr wrap="square" rtlCol="0">
            <a:spAutoFit/>
          </a:bodyPr>
          <a:lstStyle/>
          <a:p>
            <a:r>
              <a:rPr lang="en-IE" dirty="0" smtClean="0"/>
              <a:t>Low reporting capacity</a:t>
            </a:r>
            <a:endParaRPr lang="en-IE" dirty="0"/>
          </a:p>
        </p:txBody>
      </p:sp>
      <p:sp>
        <p:nvSpPr>
          <p:cNvPr id="6" name="TextBox 5"/>
          <p:cNvSpPr txBox="1"/>
          <p:nvPr/>
        </p:nvSpPr>
        <p:spPr>
          <a:xfrm>
            <a:off x="77767" y="1587561"/>
            <a:ext cx="3437709" cy="369332"/>
          </a:xfrm>
          <a:prstGeom prst="rect">
            <a:avLst/>
          </a:prstGeom>
          <a:noFill/>
        </p:spPr>
        <p:txBody>
          <a:bodyPr wrap="square" rtlCol="0">
            <a:spAutoFit/>
          </a:bodyPr>
          <a:lstStyle/>
          <a:p>
            <a:r>
              <a:rPr lang="en-IE" dirty="0" smtClean="0"/>
              <a:t>Cannot afford external support</a:t>
            </a:r>
            <a:endParaRPr lang="en-IE" dirty="0"/>
          </a:p>
        </p:txBody>
      </p:sp>
      <p:sp>
        <p:nvSpPr>
          <p:cNvPr id="7" name="TextBox 6"/>
          <p:cNvSpPr txBox="1"/>
          <p:nvPr/>
        </p:nvSpPr>
        <p:spPr>
          <a:xfrm>
            <a:off x="77767" y="2975384"/>
            <a:ext cx="3639682" cy="1200329"/>
          </a:xfrm>
          <a:prstGeom prst="rect">
            <a:avLst/>
          </a:prstGeom>
          <a:noFill/>
        </p:spPr>
        <p:txBody>
          <a:bodyPr wrap="square" rtlCol="0">
            <a:spAutoFit/>
          </a:bodyPr>
          <a:lstStyle/>
          <a:p>
            <a:r>
              <a:rPr lang="en-IE" dirty="0" err="1" smtClean="0"/>
              <a:t>Siloed</a:t>
            </a:r>
            <a:r>
              <a:rPr lang="en-IE" dirty="0" smtClean="0"/>
              <a:t> thinking and dispersed responsibility among social, environmental and economic  governance departments </a:t>
            </a:r>
            <a:endParaRPr lang="en-IE" dirty="0"/>
          </a:p>
        </p:txBody>
      </p:sp>
      <p:sp>
        <p:nvSpPr>
          <p:cNvPr id="8" name="TextBox 7"/>
          <p:cNvSpPr txBox="1"/>
          <p:nvPr/>
        </p:nvSpPr>
        <p:spPr>
          <a:xfrm>
            <a:off x="77767" y="4228417"/>
            <a:ext cx="3524520" cy="923330"/>
          </a:xfrm>
          <a:prstGeom prst="rect">
            <a:avLst/>
          </a:prstGeom>
          <a:noFill/>
        </p:spPr>
        <p:txBody>
          <a:bodyPr wrap="square" rtlCol="0">
            <a:spAutoFit/>
          </a:bodyPr>
          <a:lstStyle/>
          <a:p>
            <a:r>
              <a:rPr lang="en-IE" dirty="0" smtClean="0"/>
              <a:t>Lack of willingness to pay, and awareness and priority for FSIs  from any one department</a:t>
            </a:r>
            <a:endParaRPr lang="en-IE" dirty="0"/>
          </a:p>
        </p:txBody>
      </p:sp>
      <p:sp>
        <p:nvSpPr>
          <p:cNvPr id="10" name="TextBox 9"/>
          <p:cNvSpPr txBox="1"/>
          <p:nvPr/>
        </p:nvSpPr>
        <p:spPr>
          <a:xfrm>
            <a:off x="8505917" y="3305087"/>
            <a:ext cx="3610881" cy="923330"/>
          </a:xfrm>
          <a:prstGeom prst="rect">
            <a:avLst/>
          </a:prstGeom>
          <a:noFill/>
        </p:spPr>
        <p:txBody>
          <a:bodyPr wrap="square" rtlCol="0">
            <a:spAutoFit/>
          </a:bodyPr>
          <a:lstStyle/>
          <a:p>
            <a:r>
              <a:rPr lang="en-IE" dirty="0" smtClean="0">
                <a:solidFill>
                  <a:schemeClr val="bg1">
                    <a:lumMod val="65000"/>
                  </a:schemeClr>
                </a:solidFill>
              </a:rPr>
              <a:t>Need: to report on local progress towards global SDGs and national sustainability agenda</a:t>
            </a:r>
            <a:endParaRPr lang="en-IE" dirty="0">
              <a:solidFill>
                <a:schemeClr val="bg1">
                  <a:lumMod val="65000"/>
                </a:schemeClr>
              </a:solidFill>
            </a:endParaRPr>
          </a:p>
        </p:txBody>
      </p:sp>
      <p:sp>
        <p:nvSpPr>
          <p:cNvPr id="11" name="TextBox 10"/>
          <p:cNvSpPr txBox="1"/>
          <p:nvPr/>
        </p:nvSpPr>
        <p:spPr>
          <a:xfrm>
            <a:off x="8505917" y="5183520"/>
            <a:ext cx="3610882" cy="1477328"/>
          </a:xfrm>
          <a:prstGeom prst="rect">
            <a:avLst/>
          </a:prstGeom>
          <a:noFill/>
        </p:spPr>
        <p:txBody>
          <a:bodyPr wrap="square" rtlCol="0">
            <a:spAutoFit/>
          </a:bodyPr>
          <a:lstStyle/>
          <a:p>
            <a:r>
              <a:rPr lang="en-IE" dirty="0" smtClean="0"/>
              <a:t>Need: to reduce edible food waste and demonstrate impacts of corporate social responsibility to de risk possibility of green washing or social washing</a:t>
            </a:r>
            <a:endParaRPr lang="en-IE" dirty="0"/>
          </a:p>
        </p:txBody>
      </p:sp>
      <p:sp>
        <p:nvSpPr>
          <p:cNvPr id="12" name="TextBox 11"/>
          <p:cNvSpPr txBox="1"/>
          <p:nvPr/>
        </p:nvSpPr>
        <p:spPr>
          <a:xfrm>
            <a:off x="8505917" y="1092597"/>
            <a:ext cx="3610881" cy="1200329"/>
          </a:xfrm>
          <a:prstGeom prst="rect">
            <a:avLst/>
          </a:prstGeom>
          <a:noFill/>
        </p:spPr>
        <p:txBody>
          <a:bodyPr wrap="square" rtlCol="0">
            <a:spAutoFit/>
          </a:bodyPr>
          <a:lstStyle/>
          <a:p>
            <a:r>
              <a:rPr lang="en-IE" dirty="0" smtClean="0">
                <a:solidFill>
                  <a:schemeClr val="bg1">
                    <a:lumMod val="65000"/>
                  </a:schemeClr>
                </a:solidFill>
              </a:rPr>
              <a:t>Need: evidence to build a case for more funding, better policy supports and more value placed on societal and environmental impacts</a:t>
            </a:r>
            <a:endParaRPr lang="en-IE" dirty="0">
              <a:solidFill>
                <a:schemeClr val="bg1">
                  <a:lumMod val="65000"/>
                </a:schemeClr>
              </a:solidFill>
            </a:endParaRPr>
          </a:p>
        </p:txBody>
      </p:sp>
      <p:sp>
        <p:nvSpPr>
          <p:cNvPr id="13" name="TextBox 12"/>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16" name="TextBox 15"/>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18" name="TextBox 1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21" name="TextBox 20"/>
          <p:cNvSpPr txBox="1"/>
          <p:nvPr/>
        </p:nvSpPr>
        <p:spPr>
          <a:xfrm>
            <a:off x="8505917" y="93100"/>
            <a:ext cx="3288082" cy="646331"/>
          </a:xfrm>
          <a:prstGeom prst="rect">
            <a:avLst/>
          </a:prstGeom>
          <a:noFill/>
        </p:spPr>
        <p:txBody>
          <a:bodyPr wrap="square" rtlCol="0">
            <a:spAutoFit/>
          </a:bodyPr>
          <a:lstStyle/>
          <a:p>
            <a:pPr algn="ctr"/>
            <a:r>
              <a:rPr lang="en-IE" b="1" dirty="0" smtClean="0"/>
              <a:t>Need for FSI </a:t>
            </a:r>
          </a:p>
          <a:p>
            <a:pPr algn="ctr"/>
            <a:r>
              <a:rPr lang="en-IE" b="1" dirty="0" smtClean="0"/>
              <a:t>sustainability reporting</a:t>
            </a:r>
            <a:endParaRPr lang="en-IE" b="1" dirty="0"/>
          </a:p>
        </p:txBody>
      </p:sp>
      <p:sp>
        <p:nvSpPr>
          <p:cNvPr id="22" name="TextBox 21"/>
          <p:cNvSpPr txBox="1"/>
          <p:nvPr/>
        </p:nvSpPr>
        <p:spPr>
          <a:xfrm>
            <a:off x="164578" y="69464"/>
            <a:ext cx="3301140" cy="646331"/>
          </a:xfrm>
          <a:prstGeom prst="rect">
            <a:avLst/>
          </a:prstGeom>
          <a:noFill/>
        </p:spPr>
        <p:txBody>
          <a:bodyPr wrap="square" rtlCol="0">
            <a:spAutoFit/>
          </a:bodyPr>
          <a:lstStyle/>
          <a:p>
            <a:pPr algn="ctr"/>
            <a:r>
              <a:rPr lang="en-IE" b="1" dirty="0" smtClean="0"/>
              <a:t>Barriers for FSI </a:t>
            </a:r>
          </a:p>
          <a:p>
            <a:pPr algn="ctr"/>
            <a:r>
              <a:rPr lang="en-IE" b="1" dirty="0" smtClean="0"/>
              <a:t>sustainability reporting</a:t>
            </a:r>
            <a:endParaRPr lang="en-IE" b="1" dirty="0"/>
          </a:p>
        </p:txBody>
      </p:sp>
      <p:sp>
        <p:nvSpPr>
          <p:cNvPr id="19" name="TextBox 18"/>
          <p:cNvSpPr txBox="1"/>
          <p:nvPr/>
        </p:nvSpPr>
        <p:spPr>
          <a:xfrm>
            <a:off x="53229" y="2052801"/>
            <a:ext cx="3437709" cy="369332"/>
          </a:xfrm>
          <a:prstGeom prst="rect">
            <a:avLst/>
          </a:prstGeom>
          <a:noFill/>
        </p:spPr>
        <p:txBody>
          <a:bodyPr wrap="square" rtlCol="0">
            <a:spAutoFit/>
          </a:bodyPr>
          <a:lstStyle/>
          <a:p>
            <a:r>
              <a:rPr lang="en-IE" dirty="0" smtClean="0"/>
              <a:t>Sustainability /SIA not a main goal</a:t>
            </a:r>
            <a:endParaRPr lang="en-IE" dirty="0"/>
          </a:p>
        </p:txBody>
      </p:sp>
    </p:spTree>
    <p:extLst>
      <p:ext uri="{BB962C8B-B14F-4D97-AF65-F5344CB8AC3E}">
        <p14:creationId xmlns:p14="http://schemas.microsoft.com/office/powerpoint/2010/main" val="1734186262"/>
      </p:ext>
    </p:extLst>
  </p:cSld>
  <p:clrMapOvr>
    <a:masterClrMapping/>
  </p:clrMapOvr>
  <mc:AlternateContent xmlns:mc="http://schemas.openxmlformats.org/markup-compatibility/2006" xmlns:p14="http://schemas.microsoft.com/office/powerpoint/2010/main">
    <mc:Choice Requires="p14">
      <p:transition spd="slow" p14:dur="2000" advTm="35829"/>
    </mc:Choice>
    <mc:Fallback xmlns="">
      <p:transition spd="slow" advTm="3582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767" y="1184877"/>
            <a:ext cx="3006634" cy="369332"/>
          </a:xfrm>
          <a:prstGeom prst="rect">
            <a:avLst/>
          </a:prstGeom>
          <a:noFill/>
        </p:spPr>
        <p:txBody>
          <a:bodyPr wrap="square" rtlCol="0">
            <a:spAutoFit/>
          </a:bodyPr>
          <a:lstStyle/>
          <a:p>
            <a:r>
              <a:rPr lang="en-IE" dirty="0" smtClean="0"/>
              <a:t>Low reporting capacity</a:t>
            </a:r>
            <a:endParaRPr lang="en-IE" dirty="0"/>
          </a:p>
        </p:txBody>
      </p:sp>
      <p:sp>
        <p:nvSpPr>
          <p:cNvPr id="6" name="TextBox 5"/>
          <p:cNvSpPr txBox="1"/>
          <p:nvPr/>
        </p:nvSpPr>
        <p:spPr>
          <a:xfrm>
            <a:off x="77767" y="1587561"/>
            <a:ext cx="3437709" cy="369332"/>
          </a:xfrm>
          <a:prstGeom prst="rect">
            <a:avLst/>
          </a:prstGeom>
          <a:noFill/>
        </p:spPr>
        <p:txBody>
          <a:bodyPr wrap="square" rtlCol="0">
            <a:spAutoFit/>
          </a:bodyPr>
          <a:lstStyle/>
          <a:p>
            <a:r>
              <a:rPr lang="en-IE" dirty="0" smtClean="0"/>
              <a:t>Cannot afford external support</a:t>
            </a:r>
            <a:endParaRPr lang="en-IE" dirty="0"/>
          </a:p>
        </p:txBody>
      </p:sp>
      <p:sp>
        <p:nvSpPr>
          <p:cNvPr id="7" name="TextBox 6"/>
          <p:cNvSpPr txBox="1"/>
          <p:nvPr/>
        </p:nvSpPr>
        <p:spPr>
          <a:xfrm>
            <a:off x="77767" y="2975384"/>
            <a:ext cx="3639682" cy="1200329"/>
          </a:xfrm>
          <a:prstGeom prst="rect">
            <a:avLst/>
          </a:prstGeom>
          <a:noFill/>
        </p:spPr>
        <p:txBody>
          <a:bodyPr wrap="square" rtlCol="0">
            <a:spAutoFit/>
          </a:bodyPr>
          <a:lstStyle/>
          <a:p>
            <a:r>
              <a:rPr lang="en-IE" dirty="0" err="1" smtClean="0"/>
              <a:t>Siloed</a:t>
            </a:r>
            <a:r>
              <a:rPr lang="en-IE" dirty="0" smtClean="0"/>
              <a:t> thinking and dispersed responsibility among social, environmental and economic  governance departments </a:t>
            </a:r>
            <a:endParaRPr lang="en-IE" dirty="0"/>
          </a:p>
        </p:txBody>
      </p:sp>
      <p:sp>
        <p:nvSpPr>
          <p:cNvPr id="8" name="TextBox 7"/>
          <p:cNvSpPr txBox="1"/>
          <p:nvPr/>
        </p:nvSpPr>
        <p:spPr>
          <a:xfrm>
            <a:off x="77767" y="4228417"/>
            <a:ext cx="3524520" cy="923330"/>
          </a:xfrm>
          <a:prstGeom prst="rect">
            <a:avLst/>
          </a:prstGeom>
          <a:noFill/>
        </p:spPr>
        <p:txBody>
          <a:bodyPr wrap="square" rtlCol="0">
            <a:spAutoFit/>
          </a:bodyPr>
          <a:lstStyle/>
          <a:p>
            <a:r>
              <a:rPr lang="en-IE" dirty="0" smtClean="0"/>
              <a:t>Lack of willingness to pay, and awareness and priority for FSIs  from any one department</a:t>
            </a:r>
            <a:endParaRPr lang="en-IE" dirty="0"/>
          </a:p>
        </p:txBody>
      </p:sp>
      <p:sp>
        <p:nvSpPr>
          <p:cNvPr id="9" name="TextBox 8"/>
          <p:cNvSpPr txBox="1"/>
          <p:nvPr/>
        </p:nvSpPr>
        <p:spPr>
          <a:xfrm>
            <a:off x="77767" y="5423007"/>
            <a:ext cx="3526971" cy="1200329"/>
          </a:xfrm>
          <a:prstGeom prst="rect">
            <a:avLst/>
          </a:prstGeom>
          <a:noFill/>
        </p:spPr>
        <p:txBody>
          <a:bodyPr wrap="square" rtlCol="0">
            <a:spAutoFit/>
          </a:bodyPr>
          <a:lstStyle/>
          <a:p>
            <a:r>
              <a:rPr lang="en-IE" dirty="0" smtClean="0"/>
              <a:t>Lack of willingness to go beyond food donations and believe FSIs or public authorities should pay for sustainability report</a:t>
            </a:r>
            <a:endParaRPr lang="en-IE" dirty="0"/>
          </a:p>
        </p:txBody>
      </p:sp>
      <p:sp>
        <p:nvSpPr>
          <p:cNvPr id="10" name="TextBox 9"/>
          <p:cNvSpPr txBox="1"/>
          <p:nvPr/>
        </p:nvSpPr>
        <p:spPr>
          <a:xfrm>
            <a:off x="8505917" y="3305087"/>
            <a:ext cx="3610881" cy="923330"/>
          </a:xfrm>
          <a:prstGeom prst="rect">
            <a:avLst/>
          </a:prstGeom>
          <a:noFill/>
        </p:spPr>
        <p:txBody>
          <a:bodyPr wrap="square" rtlCol="0">
            <a:spAutoFit/>
          </a:bodyPr>
          <a:lstStyle/>
          <a:p>
            <a:r>
              <a:rPr lang="en-IE" dirty="0" smtClean="0">
                <a:solidFill>
                  <a:schemeClr val="bg1">
                    <a:lumMod val="65000"/>
                  </a:schemeClr>
                </a:solidFill>
              </a:rPr>
              <a:t>Need: to report on local progress towards global SDGs and national sustainability agenda</a:t>
            </a:r>
            <a:endParaRPr lang="en-IE" dirty="0">
              <a:solidFill>
                <a:schemeClr val="bg1">
                  <a:lumMod val="65000"/>
                </a:schemeClr>
              </a:solidFill>
            </a:endParaRPr>
          </a:p>
        </p:txBody>
      </p:sp>
      <p:sp>
        <p:nvSpPr>
          <p:cNvPr id="11" name="TextBox 10"/>
          <p:cNvSpPr txBox="1"/>
          <p:nvPr/>
        </p:nvSpPr>
        <p:spPr>
          <a:xfrm>
            <a:off x="8505917" y="5183520"/>
            <a:ext cx="3610882" cy="1477328"/>
          </a:xfrm>
          <a:prstGeom prst="rect">
            <a:avLst/>
          </a:prstGeom>
          <a:noFill/>
        </p:spPr>
        <p:txBody>
          <a:bodyPr wrap="square" rtlCol="0">
            <a:spAutoFit/>
          </a:bodyPr>
          <a:lstStyle/>
          <a:p>
            <a:r>
              <a:rPr lang="en-IE" dirty="0" smtClean="0">
                <a:solidFill>
                  <a:schemeClr val="bg1">
                    <a:lumMod val="65000"/>
                  </a:schemeClr>
                </a:solidFill>
              </a:rPr>
              <a:t>Need: to reduce edible food waste and demonstrate impacts of corporate social responsibility to de risk possibility of green washing or social washing</a:t>
            </a:r>
            <a:endParaRPr lang="en-IE" dirty="0">
              <a:solidFill>
                <a:schemeClr val="bg1">
                  <a:lumMod val="65000"/>
                </a:schemeClr>
              </a:solidFill>
            </a:endParaRPr>
          </a:p>
        </p:txBody>
      </p:sp>
      <p:sp>
        <p:nvSpPr>
          <p:cNvPr id="12" name="TextBox 11"/>
          <p:cNvSpPr txBox="1"/>
          <p:nvPr/>
        </p:nvSpPr>
        <p:spPr>
          <a:xfrm>
            <a:off x="8505917" y="1092597"/>
            <a:ext cx="3610881" cy="1200329"/>
          </a:xfrm>
          <a:prstGeom prst="rect">
            <a:avLst/>
          </a:prstGeom>
          <a:noFill/>
        </p:spPr>
        <p:txBody>
          <a:bodyPr wrap="square" rtlCol="0">
            <a:spAutoFit/>
          </a:bodyPr>
          <a:lstStyle/>
          <a:p>
            <a:r>
              <a:rPr lang="en-IE" dirty="0" smtClean="0">
                <a:solidFill>
                  <a:schemeClr val="bg1">
                    <a:lumMod val="65000"/>
                  </a:schemeClr>
                </a:solidFill>
              </a:rPr>
              <a:t>Need: evidence to build a case for more funding, better policy supports and more value placed on societal and environmental impacts</a:t>
            </a:r>
            <a:endParaRPr lang="en-IE" dirty="0">
              <a:solidFill>
                <a:schemeClr val="bg1">
                  <a:lumMod val="65000"/>
                </a:schemeClr>
              </a:solidFill>
            </a:endParaRPr>
          </a:p>
        </p:txBody>
      </p:sp>
      <p:sp>
        <p:nvSpPr>
          <p:cNvPr id="13" name="TextBox 12"/>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16" name="TextBox 15"/>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18" name="TextBox 1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21" name="TextBox 20"/>
          <p:cNvSpPr txBox="1"/>
          <p:nvPr/>
        </p:nvSpPr>
        <p:spPr>
          <a:xfrm>
            <a:off x="8505917" y="93100"/>
            <a:ext cx="3288082" cy="646331"/>
          </a:xfrm>
          <a:prstGeom prst="rect">
            <a:avLst/>
          </a:prstGeom>
          <a:noFill/>
        </p:spPr>
        <p:txBody>
          <a:bodyPr wrap="square" rtlCol="0">
            <a:spAutoFit/>
          </a:bodyPr>
          <a:lstStyle/>
          <a:p>
            <a:pPr algn="ctr"/>
            <a:r>
              <a:rPr lang="en-IE" b="1" dirty="0" smtClean="0"/>
              <a:t>Need for FSI </a:t>
            </a:r>
          </a:p>
          <a:p>
            <a:pPr algn="ctr"/>
            <a:r>
              <a:rPr lang="en-IE" b="1" dirty="0" smtClean="0"/>
              <a:t>sustainability reporting</a:t>
            </a:r>
            <a:endParaRPr lang="en-IE" b="1" dirty="0"/>
          </a:p>
        </p:txBody>
      </p:sp>
      <p:sp>
        <p:nvSpPr>
          <p:cNvPr id="22" name="TextBox 21"/>
          <p:cNvSpPr txBox="1"/>
          <p:nvPr/>
        </p:nvSpPr>
        <p:spPr>
          <a:xfrm>
            <a:off x="164578" y="69464"/>
            <a:ext cx="3301140" cy="646331"/>
          </a:xfrm>
          <a:prstGeom prst="rect">
            <a:avLst/>
          </a:prstGeom>
          <a:noFill/>
        </p:spPr>
        <p:txBody>
          <a:bodyPr wrap="square" rtlCol="0">
            <a:spAutoFit/>
          </a:bodyPr>
          <a:lstStyle/>
          <a:p>
            <a:pPr algn="ctr"/>
            <a:r>
              <a:rPr lang="en-IE" b="1" dirty="0" smtClean="0"/>
              <a:t>Barriers for FSI </a:t>
            </a:r>
          </a:p>
          <a:p>
            <a:pPr algn="ctr"/>
            <a:r>
              <a:rPr lang="en-IE" b="1" dirty="0" smtClean="0"/>
              <a:t>sustainability reporting</a:t>
            </a:r>
            <a:endParaRPr lang="en-IE" b="1" dirty="0"/>
          </a:p>
        </p:txBody>
      </p:sp>
      <p:sp>
        <p:nvSpPr>
          <p:cNvPr id="19" name="TextBox 18"/>
          <p:cNvSpPr txBox="1"/>
          <p:nvPr/>
        </p:nvSpPr>
        <p:spPr>
          <a:xfrm>
            <a:off x="53229" y="2052801"/>
            <a:ext cx="3437709" cy="369332"/>
          </a:xfrm>
          <a:prstGeom prst="rect">
            <a:avLst/>
          </a:prstGeom>
          <a:noFill/>
        </p:spPr>
        <p:txBody>
          <a:bodyPr wrap="square" rtlCol="0">
            <a:spAutoFit/>
          </a:bodyPr>
          <a:lstStyle/>
          <a:p>
            <a:r>
              <a:rPr lang="en-IE" dirty="0" smtClean="0"/>
              <a:t>Sustainability /SIA not a main goal</a:t>
            </a:r>
            <a:endParaRPr lang="en-IE" dirty="0"/>
          </a:p>
        </p:txBody>
      </p:sp>
    </p:spTree>
    <p:extLst>
      <p:ext uri="{BB962C8B-B14F-4D97-AF65-F5344CB8AC3E}">
        <p14:creationId xmlns:p14="http://schemas.microsoft.com/office/powerpoint/2010/main" val="3604693064"/>
      </p:ext>
    </p:extLst>
  </p:cSld>
  <p:clrMapOvr>
    <a:masterClrMapping/>
  </p:clrMapOvr>
  <mc:AlternateContent xmlns:mc="http://schemas.openxmlformats.org/markup-compatibility/2006" xmlns:p14="http://schemas.microsoft.com/office/powerpoint/2010/main">
    <mc:Choice Requires="p14">
      <p:transition spd="slow" p14:dur="2000" advTm="16980"/>
    </mc:Choice>
    <mc:Fallback xmlns="">
      <p:transition spd="slow" advTm="1698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
        <p:nvSpPr>
          <p:cNvPr id="15" name="Rectangle 14"/>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505917" y="93100"/>
            <a:ext cx="3288082" cy="646331"/>
          </a:xfrm>
          <a:prstGeom prst="rect">
            <a:avLst/>
          </a:prstGeom>
          <a:noFill/>
        </p:spPr>
        <p:txBody>
          <a:bodyPr wrap="square" rtlCol="0">
            <a:spAutoFit/>
          </a:bodyPr>
          <a:lstStyle/>
          <a:p>
            <a:pPr algn="ctr"/>
            <a:r>
              <a:rPr lang="en-IE" b="1" dirty="0" smtClean="0"/>
              <a:t>Supports needed to enable FSI sustainability reporting</a:t>
            </a:r>
            <a:endParaRPr lang="en-IE" b="1" dirty="0"/>
          </a:p>
        </p:txBody>
      </p:sp>
      <p:sp>
        <p:nvSpPr>
          <p:cNvPr id="20" name="TextBox 19"/>
          <p:cNvSpPr txBox="1"/>
          <p:nvPr/>
        </p:nvSpPr>
        <p:spPr>
          <a:xfrm>
            <a:off x="164578" y="69464"/>
            <a:ext cx="3301140" cy="646331"/>
          </a:xfrm>
          <a:prstGeom prst="rect">
            <a:avLst/>
          </a:prstGeom>
          <a:noFill/>
        </p:spPr>
        <p:txBody>
          <a:bodyPr wrap="square" rtlCol="0">
            <a:spAutoFit/>
          </a:bodyPr>
          <a:lstStyle/>
          <a:p>
            <a:pPr algn="ctr"/>
            <a:r>
              <a:rPr lang="en-IE" b="1" dirty="0" smtClean="0"/>
              <a:t>Barriers for FSI </a:t>
            </a:r>
          </a:p>
          <a:p>
            <a:pPr algn="ctr"/>
            <a:r>
              <a:rPr lang="en-IE" b="1" dirty="0" smtClean="0"/>
              <a:t>sustainability reporting</a:t>
            </a:r>
            <a:endParaRPr lang="en-IE" b="1" dirty="0"/>
          </a:p>
        </p:txBody>
      </p:sp>
      <p:sp>
        <p:nvSpPr>
          <p:cNvPr id="21" name="TextBox 20"/>
          <p:cNvSpPr txBox="1"/>
          <p:nvPr/>
        </p:nvSpPr>
        <p:spPr>
          <a:xfrm>
            <a:off x="77767" y="1199225"/>
            <a:ext cx="3006634" cy="369332"/>
          </a:xfrm>
          <a:prstGeom prst="rect">
            <a:avLst/>
          </a:prstGeom>
          <a:noFill/>
        </p:spPr>
        <p:txBody>
          <a:bodyPr wrap="square" rtlCol="0">
            <a:spAutoFit/>
          </a:bodyPr>
          <a:lstStyle/>
          <a:p>
            <a:r>
              <a:rPr lang="en-IE" dirty="0" smtClean="0"/>
              <a:t>Low reporting capacity</a:t>
            </a:r>
            <a:endParaRPr lang="en-IE" dirty="0"/>
          </a:p>
        </p:txBody>
      </p:sp>
      <p:sp>
        <p:nvSpPr>
          <p:cNvPr id="22" name="TextBox 21"/>
          <p:cNvSpPr txBox="1"/>
          <p:nvPr/>
        </p:nvSpPr>
        <p:spPr>
          <a:xfrm>
            <a:off x="77767" y="1587549"/>
            <a:ext cx="3437709" cy="369332"/>
          </a:xfrm>
          <a:prstGeom prst="rect">
            <a:avLst/>
          </a:prstGeom>
          <a:noFill/>
        </p:spPr>
        <p:txBody>
          <a:bodyPr wrap="square" rtlCol="0">
            <a:spAutoFit/>
          </a:bodyPr>
          <a:lstStyle/>
          <a:p>
            <a:r>
              <a:rPr lang="en-IE" dirty="0" smtClean="0"/>
              <a:t>Cannot afford external support</a:t>
            </a:r>
            <a:endParaRPr lang="en-IE" dirty="0"/>
          </a:p>
        </p:txBody>
      </p:sp>
      <p:sp>
        <p:nvSpPr>
          <p:cNvPr id="23" name="TextBox 22"/>
          <p:cNvSpPr txBox="1"/>
          <p:nvPr/>
        </p:nvSpPr>
        <p:spPr>
          <a:xfrm>
            <a:off x="77767" y="2975384"/>
            <a:ext cx="3639682" cy="1200329"/>
          </a:xfrm>
          <a:prstGeom prst="rect">
            <a:avLst/>
          </a:prstGeom>
          <a:noFill/>
        </p:spPr>
        <p:txBody>
          <a:bodyPr wrap="square" rtlCol="0">
            <a:spAutoFit/>
          </a:bodyPr>
          <a:lstStyle/>
          <a:p>
            <a:r>
              <a:rPr lang="en-IE" dirty="0" err="1" smtClean="0"/>
              <a:t>Siloed</a:t>
            </a:r>
            <a:r>
              <a:rPr lang="en-IE" dirty="0" smtClean="0"/>
              <a:t> thinking and dispersed responsibility among social, environmental and economic  governance departments </a:t>
            </a:r>
            <a:endParaRPr lang="en-IE" dirty="0"/>
          </a:p>
        </p:txBody>
      </p:sp>
      <p:sp>
        <p:nvSpPr>
          <p:cNvPr id="24" name="TextBox 23"/>
          <p:cNvSpPr txBox="1"/>
          <p:nvPr/>
        </p:nvSpPr>
        <p:spPr>
          <a:xfrm>
            <a:off x="77767" y="4228417"/>
            <a:ext cx="3524520" cy="923330"/>
          </a:xfrm>
          <a:prstGeom prst="rect">
            <a:avLst/>
          </a:prstGeom>
          <a:noFill/>
        </p:spPr>
        <p:txBody>
          <a:bodyPr wrap="square" rtlCol="0">
            <a:spAutoFit/>
          </a:bodyPr>
          <a:lstStyle/>
          <a:p>
            <a:r>
              <a:rPr lang="en-IE" dirty="0" smtClean="0"/>
              <a:t>Lack of willingness to pay, and awareness and priority for FSIs  from any one department</a:t>
            </a:r>
            <a:endParaRPr lang="en-IE" dirty="0"/>
          </a:p>
        </p:txBody>
      </p:sp>
      <p:sp>
        <p:nvSpPr>
          <p:cNvPr id="25" name="TextBox 24"/>
          <p:cNvSpPr txBox="1"/>
          <p:nvPr/>
        </p:nvSpPr>
        <p:spPr>
          <a:xfrm>
            <a:off x="77767" y="5423007"/>
            <a:ext cx="3526971" cy="1200329"/>
          </a:xfrm>
          <a:prstGeom prst="rect">
            <a:avLst/>
          </a:prstGeom>
          <a:noFill/>
        </p:spPr>
        <p:txBody>
          <a:bodyPr wrap="square" rtlCol="0">
            <a:spAutoFit/>
          </a:bodyPr>
          <a:lstStyle/>
          <a:p>
            <a:r>
              <a:rPr lang="en-IE" dirty="0" smtClean="0"/>
              <a:t>Lack of willingness to go beyond food donations and believe FSIs or public authorities should pay for sustainability report</a:t>
            </a:r>
            <a:endParaRPr lang="en-IE" dirty="0"/>
          </a:p>
        </p:txBody>
      </p:sp>
      <p:sp>
        <p:nvSpPr>
          <p:cNvPr id="26" name="TextBox 25"/>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27" name="TextBox 26"/>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28" name="TextBox 2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16" name="TextBox 15"/>
          <p:cNvSpPr txBox="1"/>
          <p:nvPr/>
        </p:nvSpPr>
        <p:spPr>
          <a:xfrm>
            <a:off x="53229" y="2052801"/>
            <a:ext cx="3437709" cy="369332"/>
          </a:xfrm>
          <a:prstGeom prst="rect">
            <a:avLst/>
          </a:prstGeom>
          <a:noFill/>
        </p:spPr>
        <p:txBody>
          <a:bodyPr wrap="square" rtlCol="0">
            <a:spAutoFit/>
          </a:bodyPr>
          <a:lstStyle/>
          <a:p>
            <a:r>
              <a:rPr lang="en-IE" dirty="0" smtClean="0"/>
              <a:t>Sustainability /SIA not a main goal</a:t>
            </a:r>
            <a:endParaRPr lang="en-IE" dirty="0"/>
          </a:p>
        </p:txBody>
      </p:sp>
    </p:spTree>
    <p:extLst>
      <p:ext uri="{BB962C8B-B14F-4D97-AF65-F5344CB8AC3E}">
        <p14:creationId xmlns:p14="http://schemas.microsoft.com/office/powerpoint/2010/main" val="3156451703"/>
      </p:ext>
    </p:extLst>
  </p:cSld>
  <p:clrMapOvr>
    <a:masterClrMapping/>
  </p:clrMapOvr>
  <mc:AlternateContent xmlns:mc="http://schemas.openxmlformats.org/markup-compatibility/2006" xmlns:p14="http://schemas.microsoft.com/office/powerpoint/2010/main">
    <mc:Choice Requires="p14">
      <p:transition spd="slow" p14:dur="2000" advTm="10748"/>
    </mc:Choice>
    <mc:Fallback xmlns="">
      <p:transition spd="slow" advTm="1074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
        <p:nvSpPr>
          <p:cNvPr id="15" name="Rectangle 14"/>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459747" y="1208334"/>
            <a:ext cx="3610881" cy="923330"/>
          </a:xfrm>
          <a:prstGeom prst="rect">
            <a:avLst/>
          </a:prstGeom>
          <a:noFill/>
        </p:spPr>
        <p:txBody>
          <a:bodyPr wrap="square" rtlCol="0">
            <a:spAutoFit/>
          </a:bodyPr>
          <a:lstStyle/>
          <a:p>
            <a:r>
              <a:rPr lang="en-IE" dirty="0" smtClean="0"/>
              <a:t>Provide: external free/affordable support to enable data collection and reporting</a:t>
            </a:r>
            <a:endParaRPr lang="en-IE" dirty="0"/>
          </a:p>
        </p:txBody>
      </p:sp>
      <p:sp>
        <p:nvSpPr>
          <p:cNvPr id="19" name="TextBox 18"/>
          <p:cNvSpPr txBox="1"/>
          <p:nvPr/>
        </p:nvSpPr>
        <p:spPr>
          <a:xfrm>
            <a:off x="8505917" y="93100"/>
            <a:ext cx="3288082" cy="646331"/>
          </a:xfrm>
          <a:prstGeom prst="rect">
            <a:avLst/>
          </a:prstGeom>
          <a:noFill/>
        </p:spPr>
        <p:txBody>
          <a:bodyPr wrap="square" rtlCol="0">
            <a:spAutoFit/>
          </a:bodyPr>
          <a:lstStyle/>
          <a:p>
            <a:pPr algn="ctr"/>
            <a:r>
              <a:rPr lang="en-IE" b="1" dirty="0" smtClean="0"/>
              <a:t>Supports needed to enable FSI sustainability reporting</a:t>
            </a:r>
            <a:endParaRPr lang="en-IE" b="1" dirty="0"/>
          </a:p>
        </p:txBody>
      </p:sp>
      <p:sp>
        <p:nvSpPr>
          <p:cNvPr id="20" name="TextBox 19"/>
          <p:cNvSpPr txBox="1"/>
          <p:nvPr/>
        </p:nvSpPr>
        <p:spPr>
          <a:xfrm>
            <a:off x="164578" y="69464"/>
            <a:ext cx="3301140" cy="646331"/>
          </a:xfrm>
          <a:prstGeom prst="rect">
            <a:avLst/>
          </a:prstGeom>
          <a:noFill/>
        </p:spPr>
        <p:txBody>
          <a:bodyPr wrap="square" rtlCol="0">
            <a:spAutoFit/>
          </a:bodyPr>
          <a:lstStyle/>
          <a:p>
            <a:pPr algn="ctr"/>
            <a:r>
              <a:rPr lang="en-IE" b="1" dirty="0" smtClean="0"/>
              <a:t>Barriers for FSI </a:t>
            </a:r>
          </a:p>
          <a:p>
            <a:pPr algn="ctr"/>
            <a:r>
              <a:rPr lang="en-IE" b="1" dirty="0" smtClean="0"/>
              <a:t>sustainability reporting</a:t>
            </a:r>
            <a:endParaRPr lang="en-IE" b="1" dirty="0"/>
          </a:p>
        </p:txBody>
      </p:sp>
      <p:sp>
        <p:nvSpPr>
          <p:cNvPr id="21" name="TextBox 20"/>
          <p:cNvSpPr txBox="1"/>
          <p:nvPr/>
        </p:nvSpPr>
        <p:spPr>
          <a:xfrm>
            <a:off x="77767" y="1199225"/>
            <a:ext cx="3006634" cy="369332"/>
          </a:xfrm>
          <a:prstGeom prst="rect">
            <a:avLst/>
          </a:prstGeom>
          <a:noFill/>
        </p:spPr>
        <p:txBody>
          <a:bodyPr wrap="square" rtlCol="0">
            <a:spAutoFit/>
          </a:bodyPr>
          <a:lstStyle/>
          <a:p>
            <a:r>
              <a:rPr lang="en-IE" dirty="0" smtClean="0">
                <a:solidFill>
                  <a:schemeClr val="bg1">
                    <a:lumMod val="65000"/>
                  </a:schemeClr>
                </a:solidFill>
              </a:rPr>
              <a:t>Low reporting capacity</a:t>
            </a:r>
            <a:endParaRPr lang="en-IE" dirty="0">
              <a:solidFill>
                <a:schemeClr val="bg1">
                  <a:lumMod val="65000"/>
                </a:schemeClr>
              </a:solidFill>
            </a:endParaRPr>
          </a:p>
        </p:txBody>
      </p:sp>
      <p:sp>
        <p:nvSpPr>
          <p:cNvPr id="22" name="TextBox 21"/>
          <p:cNvSpPr txBox="1"/>
          <p:nvPr/>
        </p:nvSpPr>
        <p:spPr>
          <a:xfrm>
            <a:off x="77767" y="1587549"/>
            <a:ext cx="3437709" cy="369332"/>
          </a:xfrm>
          <a:prstGeom prst="rect">
            <a:avLst/>
          </a:prstGeom>
          <a:noFill/>
        </p:spPr>
        <p:txBody>
          <a:bodyPr wrap="square" rtlCol="0">
            <a:spAutoFit/>
          </a:bodyPr>
          <a:lstStyle/>
          <a:p>
            <a:r>
              <a:rPr lang="en-IE" dirty="0" smtClean="0">
                <a:solidFill>
                  <a:schemeClr val="bg1">
                    <a:lumMod val="65000"/>
                  </a:schemeClr>
                </a:solidFill>
              </a:rPr>
              <a:t>Cannot afford external support</a:t>
            </a:r>
            <a:endParaRPr lang="en-IE" dirty="0">
              <a:solidFill>
                <a:schemeClr val="bg1">
                  <a:lumMod val="65000"/>
                </a:schemeClr>
              </a:solidFill>
            </a:endParaRPr>
          </a:p>
        </p:txBody>
      </p:sp>
      <p:sp>
        <p:nvSpPr>
          <p:cNvPr id="23" name="TextBox 22"/>
          <p:cNvSpPr txBox="1"/>
          <p:nvPr/>
        </p:nvSpPr>
        <p:spPr>
          <a:xfrm>
            <a:off x="77767" y="2975384"/>
            <a:ext cx="3639682" cy="1200329"/>
          </a:xfrm>
          <a:prstGeom prst="rect">
            <a:avLst/>
          </a:prstGeom>
          <a:noFill/>
        </p:spPr>
        <p:txBody>
          <a:bodyPr wrap="square" rtlCol="0">
            <a:spAutoFit/>
          </a:bodyPr>
          <a:lstStyle/>
          <a:p>
            <a:r>
              <a:rPr lang="en-IE" dirty="0" err="1" smtClean="0"/>
              <a:t>Siloed</a:t>
            </a:r>
            <a:r>
              <a:rPr lang="en-IE" dirty="0" smtClean="0"/>
              <a:t> thinking and dispersed responsibility among social, environmental and economic  governance departments </a:t>
            </a:r>
            <a:endParaRPr lang="en-IE" dirty="0"/>
          </a:p>
        </p:txBody>
      </p:sp>
      <p:sp>
        <p:nvSpPr>
          <p:cNvPr id="24" name="TextBox 23"/>
          <p:cNvSpPr txBox="1"/>
          <p:nvPr/>
        </p:nvSpPr>
        <p:spPr>
          <a:xfrm>
            <a:off x="77767" y="4228417"/>
            <a:ext cx="3524520" cy="923330"/>
          </a:xfrm>
          <a:prstGeom prst="rect">
            <a:avLst/>
          </a:prstGeom>
          <a:noFill/>
        </p:spPr>
        <p:txBody>
          <a:bodyPr wrap="square" rtlCol="0">
            <a:spAutoFit/>
          </a:bodyPr>
          <a:lstStyle/>
          <a:p>
            <a:r>
              <a:rPr lang="en-IE" dirty="0" smtClean="0"/>
              <a:t>Lack of willingness to pay, and awareness and priority for FSIs  from any one department</a:t>
            </a:r>
            <a:endParaRPr lang="en-IE" dirty="0"/>
          </a:p>
        </p:txBody>
      </p:sp>
      <p:sp>
        <p:nvSpPr>
          <p:cNvPr id="25" name="TextBox 24"/>
          <p:cNvSpPr txBox="1"/>
          <p:nvPr/>
        </p:nvSpPr>
        <p:spPr>
          <a:xfrm>
            <a:off x="77767" y="5423007"/>
            <a:ext cx="3526971" cy="1200329"/>
          </a:xfrm>
          <a:prstGeom prst="rect">
            <a:avLst/>
          </a:prstGeom>
          <a:noFill/>
        </p:spPr>
        <p:txBody>
          <a:bodyPr wrap="square" rtlCol="0">
            <a:spAutoFit/>
          </a:bodyPr>
          <a:lstStyle/>
          <a:p>
            <a:r>
              <a:rPr lang="en-IE" dirty="0" smtClean="0"/>
              <a:t>Lack of willingness to go beyond food donations and believe FSIs or public authorities should pay for sustainability report</a:t>
            </a:r>
            <a:endParaRPr lang="en-IE" dirty="0"/>
          </a:p>
        </p:txBody>
      </p:sp>
      <p:sp>
        <p:nvSpPr>
          <p:cNvPr id="26" name="TextBox 25"/>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27" name="TextBox 26"/>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28" name="TextBox 2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18" name="TextBox 17"/>
          <p:cNvSpPr txBox="1"/>
          <p:nvPr/>
        </p:nvSpPr>
        <p:spPr>
          <a:xfrm>
            <a:off x="53229" y="2052801"/>
            <a:ext cx="3437709" cy="369332"/>
          </a:xfrm>
          <a:prstGeom prst="rect">
            <a:avLst/>
          </a:prstGeom>
          <a:noFill/>
        </p:spPr>
        <p:txBody>
          <a:bodyPr wrap="square" rtlCol="0">
            <a:spAutoFit/>
          </a:bodyPr>
          <a:lstStyle/>
          <a:p>
            <a:r>
              <a:rPr lang="en-IE" dirty="0" smtClean="0">
                <a:solidFill>
                  <a:schemeClr val="bg1">
                    <a:lumMod val="65000"/>
                  </a:schemeClr>
                </a:solidFill>
              </a:rPr>
              <a:t>Sustainability /SIA not a main goal</a:t>
            </a:r>
            <a:endParaRPr lang="en-IE" dirty="0">
              <a:solidFill>
                <a:schemeClr val="bg1">
                  <a:lumMod val="65000"/>
                </a:schemeClr>
              </a:solidFill>
            </a:endParaRPr>
          </a:p>
        </p:txBody>
      </p:sp>
    </p:spTree>
    <p:extLst>
      <p:ext uri="{BB962C8B-B14F-4D97-AF65-F5344CB8AC3E}">
        <p14:creationId xmlns:p14="http://schemas.microsoft.com/office/powerpoint/2010/main" val="3491766642"/>
      </p:ext>
    </p:extLst>
  </p:cSld>
  <p:clrMapOvr>
    <a:masterClrMapping/>
  </p:clrMapOvr>
  <mc:AlternateContent xmlns:mc="http://schemas.openxmlformats.org/markup-compatibility/2006" xmlns:p14="http://schemas.microsoft.com/office/powerpoint/2010/main">
    <mc:Choice Requires="p14">
      <p:transition spd="slow" p14:dur="2000" advTm="8344"/>
    </mc:Choice>
    <mc:Fallback xmlns="">
      <p:transition spd="slow" advTm="834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
        <p:nvSpPr>
          <p:cNvPr id="15" name="Rectangle 14"/>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5917" y="3125243"/>
            <a:ext cx="3555455" cy="1477328"/>
          </a:xfrm>
          <a:prstGeom prst="rect">
            <a:avLst/>
          </a:prstGeom>
          <a:noFill/>
        </p:spPr>
        <p:txBody>
          <a:bodyPr wrap="square" rtlCol="0">
            <a:spAutoFit/>
          </a:bodyPr>
          <a:lstStyle/>
          <a:p>
            <a:r>
              <a:rPr lang="en-IE" dirty="0" smtClean="0"/>
              <a:t>Design: Governance mechanisms to enable holistic sustainability policy and funding decisions across social, environmental and economic sectors</a:t>
            </a:r>
            <a:endParaRPr lang="en-IE" dirty="0"/>
          </a:p>
        </p:txBody>
      </p:sp>
      <p:sp>
        <p:nvSpPr>
          <p:cNvPr id="12" name="TextBox 11"/>
          <p:cNvSpPr txBox="1"/>
          <p:nvPr/>
        </p:nvSpPr>
        <p:spPr>
          <a:xfrm>
            <a:off x="8459747" y="1208334"/>
            <a:ext cx="3610881" cy="923330"/>
          </a:xfrm>
          <a:prstGeom prst="rect">
            <a:avLst/>
          </a:prstGeom>
          <a:noFill/>
        </p:spPr>
        <p:txBody>
          <a:bodyPr wrap="square" rtlCol="0">
            <a:spAutoFit/>
          </a:bodyPr>
          <a:lstStyle/>
          <a:p>
            <a:r>
              <a:rPr lang="en-IE" dirty="0" smtClean="0"/>
              <a:t>Provide: external free/affordable support to enable data collection and reporting</a:t>
            </a:r>
            <a:endParaRPr lang="en-IE" dirty="0"/>
          </a:p>
        </p:txBody>
      </p:sp>
      <p:sp>
        <p:nvSpPr>
          <p:cNvPr id="19" name="TextBox 18"/>
          <p:cNvSpPr txBox="1"/>
          <p:nvPr/>
        </p:nvSpPr>
        <p:spPr>
          <a:xfrm>
            <a:off x="8505917" y="93100"/>
            <a:ext cx="3288082" cy="646331"/>
          </a:xfrm>
          <a:prstGeom prst="rect">
            <a:avLst/>
          </a:prstGeom>
          <a:noFill/>
        </p:spPr>
        <p:txBody>
          <a:bodyPr wrap="square" rtlCol="0">
            <a:spAutoFit/>
          </a:bodyPr>
          <a:lstStyle/>
          <a:p>
            <a:pPr algn="ctr"/>
            <a:r>
              <a:rPr lang="en-IE" b="1" dirty="0" smtClean="0"/>
              <a:t>Supports needed to enable FSI sustainability reporting</a:t>
            </a:r>
            <a:endParaRPr lang="en-IE" b="1" dirty="0"/>
          </a:p>
        </p:txBody>
      </p:sp>
      <p:sp>
        <p:nvSpPr>
          <p:cNvPr id="20" name="TextBox 19"/>
          <p:cNvSpPr txBox="1"/>
          <p:nvPr/>
        </p:nvSpPr>
        <p:spPr>
          <a:xfrm>
            <a:off x="164578" y="69464"/>
            <a:ext cx="3301140" cy="646331"/>
          </a:xfrm>
          <a:prstGeom prst="rect">
            <a:avLst/>
          </a:prstGeom>
          <a:noFill/>
        </p:spPr>
        <p:txBody>
          <a:bodyPr wrap="square" rtlCol="0">
            <a:spAutoFit/>
          </a:bodyPr>
          <a:lstStyle/>
          <a:p>
            <a:pPr algn="ctr"/>
            <a:r>
              <a:rPr lang="en-IE" b="1" dirty="0" smtClean="0"/>
              <a:t>Barriers for FSI </a:t>
            </a:r>
          </a:p>
          <a:p>
            <a:pPr algn="ctr"/>
            <a:r>
              <a:rPr lang="en-IE" b="1" dirty="0" smtClean="0"/>
              <a:t>sustainability reporting</a:t>
            </a:r>
            <a:endParaRPr lang="en-IE" b="1" dirty="0"/>
          </a:p>
        </p:txBody>
      </p:sp>
      <p:sp>
        <p:nvSpPr>
          <p:cNvPr id="21" name="TextBox 20"/>
          <p:cNvSpPr txBox="1"/>
          <p:nvPr/>
        </p:nvSpPr>
        <p:spPr>
          <a:xfrm>
            <a:off x="77767" y="1199225"/>
            <a:ext cx="3006634" cy="369332"/>
          </a:xfrm>
          <a:prstGeom prst="rect">
            <a:avLst/>
          </a:prstGeom>
          <a:noFill/>
        </p:spPr>
        <p:txBody>
          <a:bodyPr wrap="square" rtlCol="0">
            <a:spAutoFit/>
          </a:bodyPr>
          <a:lstStyle/>
          <a:p>
            <a:r>
              <a:rPr lang="en-IE" dirty="0" smtClean="0">
                <a:solidFill>
                  <a:schemeClr val="bg1">
                    <a:lumMod val="65000"/>
                  </a:schemeClr>
                </a:solidFill>
              </a:rPr>
              <a:t>Low reporting capacity</a:t>
            </a:r>
            <a:endParaRPr lang="en-IE" dirty="0">
              <a:solidFill>
                <a:schemeClr val="bg1">
                  <a:lumMod val="65000"/>
                </a:schemeClr>
              </a:solidFill>
            </a:endParaRPr>
          </a:p>
        </p:txBody>
      </p:sp>
      <p:sp>
        <p:nvSpPr>
          <p:cNvPr id="22" name="TextBox 21"/>
          <p:cNvSpPr txBox="1"/>
          <p:nvPr/>
        </p:nvSpPr>
        <p:spPr>
          <a:xfrm>
            <a:off x="77767" y="1587549"/>
            <a:ext cx="3437709" cy="369332"/>
          </a:xfrm>
          <a:prstGeom prst="rect">
            <a:avLst/>
          </a:prstGeom>
          <a:noFill/>
        </p:spPr>
        <p:txBody>
          <a:bodyPr wrap="square" rtlCol="0">
            <a:spAutoFit/>
          </a:bodyPr>
          <a:lstStyle/>
          <a:p>
            <a:r>
              <a:rPr lang="en-IE" dirty="0" smtClean="0">
                <a:solidFill>
                  <a:schemeClr val="bg1">
                    <a:lumMod val="65000"/>
                  </a:schemeClr>
                </a:solidFill>
              </a:rPr>
              <a:t>Cannot afford external support</a:t>
            </a:r>
            <a:endParaRPr lang="en-IE" dirty="0">
              <a:solidFill>
                <a:schemeClr val="bg1">
                  <a:lumMod val="65000"/>
                </a:schemeClr>
              </a:solidFill>
            </a:endParaRPr>
          </a:p>
        </p:txBody>
      </p:sp>
      <p:sp>
        <p:nvSpPr>
          <p:cNvPr id="23" name="TextBox 22"/>
          <p:cNvSpPr txBox="1"/>
          <p:nvPr/>
        </p:nvSpPr>
        <p:spPr>
          <a:xfrm>
            <a:off x="77767" y="2975384"/>
            <a:ext cx="3639682" cy="1200329"/>
          </a:xfrm>
          <a:prstGeom prst="rect">
            <a:avLst/>
          </a:prstGeom>
          <a:noFill/>
        </p:spPr>
        <p:txBody>
          <a:bodyPr wrap="square" rtlCol="0">
            <a:spAutoFit/>
          </a:bodyPr>
          <a:lstStyle/>
          <a:p>
            <a:r>
              <a:rPr lang="en-IE" dirty="0" err="1" smtClean="0">
                <a:solidFill>
                  <a:schemeClr val="bg1">
                    <a:lumMod val="65000"/>
                  </a:schemeClr>
                </a:solidFill>
              </a:rPr>
              <a:t>Siloed</a:t>
            </a:r>
            <a:r>
              <a:rPr lang="en-IE" dirty="0" smtClean="0">
                <a:solidFill>
                  <a:schemeClr val="bg1">
                    <a:lumMod val="65000"/>
                  </a:schemeClr>
                </a:solidFill>
              </a:rPr>
              <a:t> thinking and dispersed responsibility among social, environmental and economic  governance departments </a:t>
            </a:r>
            <a:endParaRPr lang="en-IE" dirty="0">
              <a:solidFill>
                <a:schemeClr val="bg1">
                  <a:lumMod val="65000"/>
                </a:schemeClr>
              </a:solidFill>
            </a:endParaRPr>
          </a:p>
        </p:txBody>
      </p:sp>
      <p:sp>
        <p:nvSpPr>
          <p:cNvPr id="24" name="TextBox 23"/>
          <p:cNvSpPr txBox="1"/>
          <p:nvPr/>
        </p:nvSpPr>
        <p:spPr>
          <a:xfrm>
            <a:off x="77767" y="4228417"/>
            <a:ext cx="3524520" cy="923330"/>
          </a:xfrm>
          <a:prstGeom prst="rect">
            <a:avLst/>
          </a:prstGeom>
          <a:noFill/>
        </p:spPr>
        <p:txBody>
          <a:bodyPr wrap="square" rtlCol="0">
            <a:spAutoFit/>
          </a:bodyPr>
          <a:lstStyle/>
          <a:p>
            <a:r>
              <a:rPr lang="en-IE" dirty="0" smtClean="0">
                <a:solidFill>
                  <a:schemeClr val="bg1">
                    <a:lumMod val="65000"/>
                  </a:schemeClr>
                </a:solidFill>
              </a:rPr>
              <a:t>Lack of willingness to pay, and awareness and priority for FSIs  from any one department</a:t>
            </a:r>
            <a:endParaRPr lang="en-IE" dirty="0">
              <a:solidFill>
                <a:schemeClr val="bg1">
                  <a:lumMod val="65000"/>
                </a:schemeClr>
              </a:solidFill>
            </a:endParaRPr>
          </a:p>
        </p:txBody>
      </p:sp>
      <p:sp>
        <p:nvSpPr>
          <p:cNvPr id="25" name="TextBox 24"/>
          <p:cNvSpPr txBox="1"/>
          <p:nvPr/>
        </p:nvSpPr>
        <p:spPr>
          <a:xfrm>
            <a:off x="77767" y="5423007"/>
            <a:ext cx="3526971" cy="1200329"/>
          </a:xfrm>
          <a:prstGeom prst="rect">
            <a:avLst/>
          </a:prstGeom>
          <a:noFill/>
        </p:spPr>
        <p:txBody>
          <a:bodyPr wrap="square" rtlCol="0">
            <a:spAutoFit/>
          </a:bodyPr>
          <a:lstStyle/>
          <a:p>
            <a:r>
              <a:rPr lang="en-IE" dirty="0" smtClean="0"/>
              <a:t>Lack of willingness to go beyond food donations and believe FSIs or public authorities should pay for sustainability report</a:t>
            </a:r>
            <a:endParaRPr lang="en-IE" dirty="0"/>
          </a:p>
        </p:txBody>
      </p:sp>
      <p:sp>
        <p:nvSpPr>
          <p:cNvPr id="26" name="TextBox 25"/>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27" name="TextBox 26"/>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28" name="TextBox 2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18" name="TextBox 17"/>
          <p:cNvSpPr txBox="1"/>
          <p:nvPr/>
        </p:nvSpPr>
        <p:spPr>
          <a:xfrm>
            <a:off x="53229" y="2052801"/>
            <a:ext cx="3437709" cy="369332"/>
          </a:xfrm>
          <a:prstGeom prst="rect">
            <a:avLst/>
          </a:prstGeom>
          <a:noFill/>
        </p:spPr>
        <p:txBody>
          <a:bodyPr wrap="square" rtlCol="0">
            <a:spAutoFit/>
          </a:bodyPr>
          <a:lstStyle/>
          <a:p>
            <a:r>
              <a:rPr lang="en-IE" dirty="0" smtClean="0">
                <a:solidFill>
                  <a:schemeClr val="bg1">
                    <a:lumMod val="65000"/>
                  </a:schemeClr>
                </a:solidFill>
              </a:rPr>
              <a:t>Sustainability /SIA not a main goal</a:t>
            </a:r>
            <a:endParaRPr lang="en-IE" dirty="0">
              <a:solidFill>
                <a:schemeClr val="bg1">
                  <a:lumMod val="65000"/>
                </a:schemeClr>
              </a:solidFill>
            </a:endParaRPr>
          </a:p>
        </p:txBody>
      </p:sp>
    </p:spTree>
    <p:extLst>
      <p:ext uri="{BB962C8B-B14F-4D97-AF65-F5344CB8AC3E}">
        <p14:creationId xmlns:p14="http://schemas.microsoft.com/office/powerpoint/2010/main" val="2491272285"/>
      </p:ext>
    </p:extLst>
  </p:cSld>
  <p:clrMapOvr>
    <a:masterClrMapping/>
  </p:clrMapOvr>
  <mc:AlternateContent xmlns:mc="http://schemas.openxmlformats.org/markup-compatibility/2006" xmlns:p14="http://schemas.microsoft.com/office/powerpoint/2010/main">
    <mc:Choice Requires="p14">
      <p:transition spd="slow" p14:dur="2000" advTm="12455"/>
    </mc:Choice>
    <mc:Fallback xmlns="">
      <p:transition spd="slow" advTm="1245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122969"/>
            <a:ext cx="12192000" cy="218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
        <p:nvSpPr>
          <p:cNvPr id="15" name="Rectangle 14"/>
          <p:cNvSpPr/>
          <p:nvPr/>
        </p:nvSpPr>
        <p:spPr>
          <a:xfrm>
            <a:off x="0" y="2624977"/>
            <a:ext cx="12192000" cy="25585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0" y="792069"/>
            <a:ext cx="12252962" cy="185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Unbalanced scale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36579" y="0"/>
            <a:ext cx="6270170" cy="62701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5917" y="3125243"/>
            <a:ext cx="3555455" cy="1477328"/>
          </a:xfrm>
          <a:prstGeom prst="rect">
            <a:avLst/>
          </a:prstGeom>
          <a:noFill/>
        </p:spPr>
        <p:txBody>
          <a:bodyPr wrap="square" rtlCol="0">
            <a:spAutoFit/>
          </a:bodyPr>
          <a:lstStyle/>
          <a:p>
            <a:r>
              <a:rPr lang="en-IE" dirty="0" smtClean="0"/>
              <a:t>Design: Governance mechanisms to enable holistic sustainability policy and funding decisions across social, environmental and economic sectors</a:t>
            </a:r>
            <a:endParaRPr lang="en-IE" dirty="0"/>
          </a:p>
        </p:txBody>
      </p:sp>
      <p:sp>
        <p:nvSpPr>
          <p:cNvPr id="11" name="TextBox 10"/>
          <p:cNvSpPr txBox="1"/>
          <p:nvPr/>
        </p:nvSpPr>
        <p:spPr>
          <a:xfrm>
            <a:off x="8505917" y="5248468"/>
            <a:ext cx="3555455" cy="1477328"/>
          </a:xfrm>
          <a:prstGeom prst="rect">
            <a:avLst/>
          </a:prstGeom>
          <a:noFill/>
        </p:spPr>
        <p:txBody>
          <a:bodyPr wrap="square" rtlCol="0">
            <a:spAutoFit/>
          </a:bodyPr>
          <a:lstStyle/>
          <a:p>
            <a:r>
              <a:rPr lang="en-IE" dirty="0" smtClean="0"/>
              <a:t>Incentivise reporting on end use of surplus food and fine edible food going to waste to make donating food (and associated reporting) financially competitive</a:t>
            </a:r>
            <a:endParaRPr lang="en-IE" dirty="0"/>
          </a:p>
        </p:txBody>
      </p:sp>
      <p:sp>
        <p:nvSpPr>
          <p:cNvPr id="12" name="TextBox 11"/>
          <p:cNvSpPr txBox="1"/>
          <p:nvPr/>
        </p:nvSpPr>
        <p:spPr>
          <a:xfrm>
            <a:off x="8459747" y="1208334"/>
            <a:ext cx="3610881" cy="923330"/>
          </a:xfrm>
          <a:prstGeom prst="rect">
            <a:avLst/>
          </a:prstGeom>
          <a:noFill/>
        </p:spPr>
        <p:txBody>
          <a:bodyPr wrap="square" rtlCol="0">
            <a:spAutoFit/>
          </a:bodyPr>
          <a:lstStyle/>
          <a:p>
            <a:r>
              <a:rPr lang="en-IE" dirty="0" smtClean="0"/>
              <a:t>Provide: external free/affordable support to enable data collection and reporting</a:t>
            </a:r>
            <a:endParaRPr lang="en-IE" dirty="0"/>
          </a:p>
        </p:txBody>
      </p:sp>
      <p:sp>
        <p:nvSpPr>
          <p:cNvPr id="19" name="TextBox 18"/>
          <p:cNvSpPr txBox="1"/>
          <p:nvPr/>
        </p:nvSpPr>
        <p:spPr>
          <a:xfrm>
            <a:off x="8505917" y="93100"/>
            <a:ext cx="3288082" cy="646331"/>
          </a:xfrm>
          <a:prstGeom prst="rect">
            <a:avLst/>
          </a:prstGeom>
          <a:noFill/>
        </p:spPr>
        <p:txBody>
          <a:bodyPr wrap="square" rtlCol="0">
            <a:spAutoFit/>
          </a:bodyPr>
          <a:lstStyle/>
          <a:p>
            <a:pPr algn="ctr"/>
            <a:r>
              <a:rPr lang="en-IE" b="1" dirty="0" smtClean="0"/>
              <a:t>Supports needed to enable FSI sustainability reporting</a:t>
            </a:r>
            <a:endParaRPr lang="en-IE" b="1" dirty="0"/>
          </a:p>
        </p:txBody>
      </p:sp>
      <p:sp>
        <p:nvSpPr>
          <p:cNvPr id="20" name="TextBox 19"/>
          <p:cNvSpPr txBox="1"/>
          <p:nvPr/>
        </p:nvSpPr>
        <p:spPr>
          <a:xfrm>
            <a:off x="164578" y="69464"/>
            <a:ext cx="3301140" cy="646331"/>
          </a:xfrm>
          <a:prstGeom prst="rect">
            <a:avLst/>
          </a:prstGeom>
          <a:noFill/>
        </p:spPr>
        <p:txBody>
          <a:bodyPr wrap="square" rtlCol="0">
            <a:spAutoFit/>
          </a:bodyPr>
          <a:lstStyle/>
          <a:p>
            <a:pPr algn="ctr"/>
            <a:r>
              <a:rPr lang="en-IE" b="1" dirty="0" smtClean="0"/>
              <a:t>Barriers for FSI </a:t>
            </a:r>
          </a:p>
          <a:p>
            <a:pPr algn="ctr"/>
            <a:r>
              <a:rPr lang="en-IE" b="1" dirty="0" smtClean="0"/>
              <a:t>sustainability reporting</a:t>
            </a:r>
            <a:endParaRPr lang="en-IE" b="1" dirty="0"/>
          </a:p>
        </p:txBody>
      </p:sp>
      <p:sp>
        <p:nvSpPr>
          <p:cNvPr id="21" name="TextBox 20"/>
          <p:cNvSpPr txBox="1"/>
          <p:nvPr/>
        </p:nvSpPr>
        <p:spPr>
          <a:xfrm>
            <a:off x="77767" y="1199225"/>
            <a:ext cx="3006634" cy="369332"/>
          </a:xfrm>
          <a:prstGeom prst="rect">
            <a:avLst/>
          </a:prstGeom>
          <a:noFill/>
        </p:spPr>
        <p:txBody>
          <a:bodyPr wrap="square" rtlCol="0">
            <a:spAutoFit/>
          </a:bodyPr>
          <a:lstStyle/>
          <a:p>
            <a:r>
              <a:rPr lang="en-IE" dirty="0" smtClean="0">
                <a:solidFill>
                  <a:schemeClr val="bg1">
                    <a:lumMod val="65000"/>
                  </a:schemeClr>
                </a:solidFill>
              </a:rPr>
              <a:t>Low reporting capacity</a:t>
            </a:r>
            <a:endParaRPr lang="en-IE" dirty="0">
              <a:solidFill>
                <a:schemeClr val="bg1">
                  <a:lumMod val="65000"/>
                </a:schemeClr>
              </a:solidFill>
            </a:endParaRPr>
          </a:p>
        </p:txBody>
      </p:sp>
      <p:sp>
        <p:nvSpPr>
          <p:cNvPr id="22" name="TextBox 21"/>
          <p:cNvSpPr txBox="1"/>
          <p:nvPr/>
        </p:nvSpPr>
        <p:spPr>
          <a:xfrm>
            <a:off x="77767" y="1587549"/>
            <a:ext cx="3437709" cy="369332"/>
          </a:xfrm>
          <a:prstGeom prst="rect">
            <a:avLst/>
          </a:prstGeom>
          <a:noFill/>
        </p:spPr>
        <p:txBody>
          <a:bodyPr wrap="square" rtlCol="0">
            <a:spAutoFit/>
          </a:bodyPr>
          <a:lstStyle/>
          <a:p>
            <a:r>
              <a:rPr lang="en-IE" dirty="0" smtClean="0">
                <a:solidFill>
                  <a:schemeClr val="bg1">
                    <a:lumMod val="65000"/>
                  </a:schemeClr>
                </a:solidFill>
              </a:rPr>
              <a:t>Cannot afford external support</a:t>
            </a:r>
            <a:endParaRPr lang="en-IE" dirty="0">
              <a:solidFill>
                <a:schemeClr val="bg1">
                  <a:lumMod val="65000"/>
                </a:schemeClr>
              </a:solidFill>
            </a:endParaRPr>
          </a:p>
        </p:txBody>
      </p:sp>
      <p:sp>
        <p:nvSpPr>
          <p:cNvPr id="23" name="TextBox 22"/>
          <p:cNvSpPr txBox="1"/>
          <p:nvPr/>
        </p:nvSpPr>
        <p:spPr>
          <a:xfrm>
            <a:off x="77767" y="2975384"/>
            <a:ext cx="3639682" cy="1200329"/>
          </a:xfrm>
          <a:prstGeom prst="rect">
            <a:avLst/>
          </a:prstGeom>
          <a:noFill/>
        </p:spPr>
        <p:txBody>
          <a:bodyPr wrap="square" rtlCol="0">
            <a:spAutoFit/>
          </a:bodyPr>
          <a:lstStyle/>
          <a:p>
            <a:r>
              <a:rPr lang="en-IE" dirty="0" err="1" smtClean="0">
                <a:solidFill>
                  <a:schemeClr val="bg1">
                    <a:lumMod val="65000"/>
                  </a:schemeClr>
                </a:solidFill>
              </a:rPr>
              <a:t>Siloed</a:t>
            </a:r>
            <a:r>
              <a:rPr lang="en-IE" dirty="0" smtClean="0">
                <a:solidFill>
                  <a:schemeClr val="bg1">
                    <a:lumMod val="65000"/>
                  </a:schemeClr>
                </a:solidFill>
              </a:rPr>
              <a:t> thinking and dispersed responsibility among social, environmental and economic  governance departments </a:t>
            </a:r>
            <a:endParaRPr lang="en-IE" dirty="0">
              <a:solidFill>
                <a:schemeClr val="bg1">
                  <a:lumMod val="65000"/>
                </a:schemeClr>
              </a:solidFill>
            </a:endParaRPr>
          </a:p>
        </p:txBody>
      </p:sp>
      <p:sp>
        <p:nvSpPr>
          <p:cNvPr id="24" name="TextBox 23"/>
          <p:cNvSpPr txBox="1"/>
          <p:nvPr/>
        </p:nvSpPr>
        <p:spPr>
          <a:xfrm>
            <a:off x="77767" y="4228417"/>
            <a:ext cx="3524520" cy="923330"/>
          </a:xfrm>
          <a:prstGeom prst="rect">
            <a:avLst/>
          </a:prstGeom>
          <a:noFill/>
        </p:spPr>
        <p:txBody>
          <a:bodyPr wrap="square" rtlCol="0">
            <a:spAutoFit/>
          </a:bodyPr>
          <a:lstStyle/>
          <a:p>
            <a:r>
              <a:rPr lang="en-IE" dirty="0" smtClean="0">
                <a:solidFill>
                  <a:schemeClr val="bg1">
                    <a:lumMod val="65000"/>
                  </a:schemeClr>
                </a:solidFill>
              </a:rPr>
              <a:t>Lack of willingness to pay, and awareness and priority for FSIs  from any one department</a:t>
            </a:r>
            <a:endParaRPr lang="en-IE" dirty="0">
              <a:solidFill>
                <a:schemeClr val="bg1">
                  <a:lumMod val="65000"/>
                </a:schemeClr>
              </a:solidFill>
            </a:endParaRPr>
          </a:p>
        </p:txBody>
      </p:sp>
      <p:sp>
        <p:nvSpPr>
          <p:cNvPr id="25" name="TextBox 24"/>
          <p:cNvSpPr txBox="1"/>
          <p:nvPr/>
        </p:nvSpPr>
        <p:spPr>
          <a:xfrm>
            <a:off x="77767" y="5423007"/>
            <a:ext cx="3526971" cy="1200329"/>
          </a:xfrm>
          <a:prstGeom prst="rect">
            <a:avLst/>
          </a:prstGeom>
          <a:noFill/>
        </p:spPr>
        <p:txBody>
          <a:bodyPr wrap="square" rtlCol="0">
            <a:spAutoFit/>
          </a:bodyPr>
          <a:lstStyle/>
          <a:p>
            <a:r>
              <a:rPr lang="en-IE" dirty="0" smtClean="0">
                <a:solidFill>
                  <a:schemeClr val="bg1">
                    <a:lumMod val="65000"/>
                  </a:schemeClr>
                </a:solidFill>
              </a:rPr>
              <a:t>Lack of willingness to go beyond food donations and believe FSIs or public authorities should pay for sustainability report</a:t>
            </a:r>
            <a:endParaRPr lang="en-IE" dirty="0">
              <a:solidFill>
                <a:schemeClr val="bg1">
                  <a:lumMod val="65000"/>
                </a:schemeClr>
              </a:solidFill>
            </a:endParaRPr>
          </a:p>
        </p:txBody>
      </p:sp>
      <p:sp>
        <p:nvSpPr>
          <p:cNvPr id="26" name="TextBox 25"/>
          <p:cNvSpPr txBox="1"/>
          <p:nvPr/>
        </p:nvSpPr>
        <p:spPr>
          <a:xfrm>
            <a:off x="-50671" y="812743"/>
            <a:ext cx="3228745" cy="369332"/>
          </a:xfrm>
          <a:prstGeom prst="rect">
            <a:avLst/>
          </a:prstGeom>
          <a:noFill/>
        </p:spPr>
        <p:txBody>
          <a:bodyPr wrap="square" rtlCol="0">
            <a:spAutoFit/>
          </a:bodyPr>
          <a:lstStyle/>
          <a:p>
            <a:r>
              <a:rPr lang="en-IE" b="1" dirty="0" smtClean="0">
                <a:solidFill>
                  <a:schemeClr val="accent5"/>
                </a:solidFill>
              </a:rPr>
              <a:t>Food Sharing Initiatives</a:t>
            </a:r>
            <a:endParaRPr lang="en-IE" b="1" dirty="0">
              <a:solidFill>
                <a:schemeClr val="accent5"/>
              </a:solidFill>
            </a:endParaRPr>
          </a:p>
        </p:txBody>
      </p:sp>
      <p:sp>
        <p:nvSpPr>
          <p:cNvPr id="27" name="TextBox 26"/>
          <p:cNvSpPr txBox="1"/>
          <p:nvPr/>
        </p:nvSpPr>
        <p:spPr>
          <a:xfrm>
            <a:off x="0" y="2648456"/>
            <a:ext cx="3228745" cy="369332"/>
          </a:xfrm>
          <a:prstGeom prst="rect">
            <a:avLst/>
          </a:prstGeom>
          <a:noFill/>
        </p:spPr>
        <p:txBody>
          <a:bodyPr wrap="square" rtlCol="0">
            <a:spAutoFit/>
          </a:bodyPr>
          <a:lstStyle/>
          <a:p>
            <a:r>
              <a:rPr lang="en-IE" b="1" dirty="0" smtClean="0">
                <a:solidFill>
                  <a:schemeClr val="accent6">
                    <a:lumMod val="50000"/>
                  </a:schemeClr>
                </a:solidFill>
              </a:rPr>
              <a:t>Public Authorities</a:t>
            </a:r>
            <a:endParaRPr lang="en-IE" b="1" dirty="0">
              <a:solidFill>
                <a:schemeClr val="accent6">
                  <a:lumMod val="50000"/>
                </a:schemeClr>
              </a:solidFill>
            </a:endParaRPr>
          </a:p>
        </p:txBody>
      </p:sp>
      <p:sp>
        <p:nvSpPr>
          <p:cNvPr id="28" name="TextBox 27"/>
          <p:cNvSpPr txBox="1"/>
          <p:nvPr/>
        </p:nvSpPr>
        <p:spPr>
          <a:xfrm>
            <a:off x="-18527" y="5140403"/>
            <a:ext cx="3228745" cy="369332"/>
          </a:xfrm>
          <a:prstGeom prst="rect">
            <a:avLst/>
          </a:prstGeom>
          <a:noFill/>
        </p:spPr>
        <p:txBody>
          <a:bodyPr wrap="square" rtlCol="0">
            <a:spAutoFit/>
          </a:bodyPr>
          <a:lstStyle/>
          <a:p>
            <a:r>
              <a:rPr lang="en-IE" b="1" dirty="0" smtClean="0">
                <a:solidFill>
                  <a:schemeClr val="accent2">
                    <a:lumMod val="75000"/>
                  </a:schemeClr>
                </a:solidFill>
              </a:rPr>
              <a:t>Food Retailers</a:t>
            </a:r>
            <a:endParaRPr lang="en-IE" b="1" dirty="0">
              <a:solidFill>
                <a:schemeClr val="accent2">
                  <a:lumMod val="75000"/>
                </a:schemeClr>
              </a:solidFill>
            </a:endParaRPr>
          </a:p>
        </p:txBody>
      </p:sp>
      <p:sp>
        <p:nvSpPr>
          <p:cNvPr id="29" name="TextBox 28"/>
          <p:cNvSpPr txBox="1"/>
          <p:nvPr/>
        </p:nvSpPr>
        <p:spPr>
          <a:xfrm>
            <a:off x="53229" y="2052801"/>
            <a:ext cx="3437709" cy="369332"/>
          </a:xfrm>
          <a:prstGeom prst="rect">
            <a:avLst/>
          </a:prstGeom>
          <a:noFill/>
        </p:spPr>
        <p:txBody>
          <a:bodyPr wrap="square" rtlCol="0">
            <a:spAutoFit/>
          </a:bodyPr>
          <a:lstStyle/>
          <a:p>
            <a:r>
              <a:rPr lang="en-IE" dirty="0" smtClean="0">
                <a:solidFill>
                  <a:schemeClr val="bg1">
                    <a:lumMod val="65000"/>
                  </a:schemeClr>
                </a:solidFill>
              </a:rPr>
              <a:t>Sustainability /SIA not a main goal</a:t>
            </a:r>
            <a:endParaRPr lang="en-IE" dirty="0">
              <a:solidFill>
                <a:schemeClr val="bg1">
                  <a:lumMod val="65000"/>
                </a:schemeClr>
              </a:solidFill>
            </a:endParaRPr>
          </a:p>
        </p:txBody>
      </p:sp>
    </p:spTree>
    <p:extLst>
      <p:ext uri="{BB962C8B-B14F-4D97-AF65-F5344CB8AC3E}">
        <p14:creationId xmlns:p14="http://schemas.microsoft.com/office/powerpoint/2010/main" val="3198888354"/>
      </p:ext>
    </p:extLst>
  </p:cSld>
  <p:clrMapOvr>
    <a:masterClrMapping/>
  </p:clrMapOvr>
  <mc:AlternateContent xmlns:mc="http://schemas.openxmlformats.org/markup-compatibility/2006" xmlns:p14="http://schemas.microsoft.com/office/powerpoint/2010/main">
    <mc:Choice Requires="p14">
      <p:transition spd="slow" p14:dur="2000" advTm="14610"/>
    </mc:Choice>
    <mc:Fallback xmlns="">
      <p:transition spd="slow" advTm="146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IE" dirty="0"/>
              <a:t>Food s</a:t>
            </a:r>
            <a:r>
              <a:rPr lang="en-IE" dirty="0" smtClean="0"/>
              <a:t>haring initiatives </a:t>
            </a:r>
            <a:r>
              <a:rPr lang="en-IE" dirty="0"/>
              <a:t>are trying to change this</a:t>
            </a:r>
          </a:p>
        </p:txBody>
      </p:sp>
      <p:sp>
        <p:nvSpPr>
          <p:cNvPr id="6" name="TextBox 5"/>
          <p:cNvSpPr txBox="1"/>
          <p:nvPr/>
        </p:nvSpPr>
        <p:spPr>
          <a:xfrm>
            <a:off x="3027653" y="5146768"/>
            <a:ext cx="2123820" cy="923330"/>
          </a:xfrm>
          <a:prstGeom prst="rect">
            <a:avLst/>
          </a:prstGeom>
          <a:noFill/>
        </p:spPr>
        <p:txBody>
          <a:bodyPr wrap="square" rtlCol="0">
            <a:spAutoFit/>
          </a:bodyPr>
          <a:lstStyle/>
          <a:p>
            <a:pPr algn="ctr"/>
            <a:r>
              <a:rPr lang="en-IE" b="1" dirty="0"/>
              <a:t>Community </a:t>
            </a:r>
            <a:r>
              <a:rPr lang="en-IE" b="1" dirty="0" smtClean="0"/>
              <a:t>Supported Agriculture</a:t>
            </a:r>
            <a:endParaRPr lang="en-IE" b="1" dirty="0"/>
          </a:p>
        </p:txBody>
      </p:sp>
      <p:sp>
        <p:nvSpPr>
          <p:cNvPr id="7" name="TextBox 6"/>
          <p:cNvSpPr txBox="1"/>
          <p:nvPr/>
        </p:nvSpPr>
        <p:spPr>
          <a:xfrm>
            <a:off x="6132717" y="5157266"/>
            <a:ext cx="2193516" cy="923330"/>
          </a:xfrm>
          <a:prstGeom prst="rect">
            <a:avLst/>
          </a:prstGeom>
          <a:noFill/>
        </p:spPr>
        <p:txBody>
          <a:bodyPr wrap="square" rtlCol="0">
            <a:spAutoFit/>
          </a:bodyPr>
          <a:lstStyle/>
          <a:p>
            <a:pPr algn="ctr"/>
            <a:r>
              <a:rPr lang="en-IE" b="1" dirty="0" smtClean="0"/>
              <a:t>Surplus </a:t>
            </a:r>
          </a:p>
          <a:p>
            <a:pPr algn="ctr"/>
            <a:r>
              <a:rPr lang="en-IE" b="1" dirty="0" smtClean="0"/>
              <a:t>food </a:t>
            </a:r>
          </a:p>
          <a:p>
            <a:pPr algn="ctr"/>
            <a:r>
              <a:rPr lang="en-IE" b="1" dirty="0" smtClean="0"/>
              <a:t>redistribution</a:t>
            </a:r>
            <a:endParaRPr lang="en-IE" b="1" dirty="0"/>
          </a:p>
        </p:txBody>
      </p:sp>
      <p:sp>
        <p:nvSpPr>
          <p:cNvPr id="8" name="TextBox 7"/>
          <p:cNvSpPr txBox="1"/>
          <p:nvPr/>
        </p:nvSpPr>
        <p:spPr>
          <a:xfrm>
            <a:off x="9906042" y="5192956"/>
            <a:ext cx="1444596" cy="646331"/>
          </a:xfrm>
          <a:prstGeom prst="rect">
            <a:avLst/>
          </a:prstGeom>
          <a:noFill/>
        </p:spPr>
        <p:txBody>
          <a:bodyPr wrap="square" rtlCol="0">
            <a:spAutoFit/>
          </a:bodyPr>
          <a:lstStyle/>
          <a:p>
            <a:pPr algn="ctr"/>
            <a:r>
              <a:rPr lang="en-IE" b="1" dirty="0" smtClean="0"/>
              <a:t>Community </a:t>
            </a:r>
          </a:p>
          <a:p>
            <a:pPr algn="ctr"/>
            <a:r>
              <a:rPr lang="en-IE" b="1" dirty="0" smtClean="0"/>
              <a:t>Kitchens</a:t>
            </a:r>
            <a:endParaRPr lang="en-IE" b="1" dirty="0"/>
          </a:p>
        </p:txBody>
      </p:sp>
      <p:sp>
        <p:nvSpPr>
          <p:cNvPr id="9" name="TextBox 8"/>
          <p:cNvSpPr txBox="1"/>
          <p:nvPr/>
        </p:nvSpPr>
        <p:spPr>
          <a:xfrm>
            <a:off x="50640" y="5192956"/>
            <a:ext cx="2123820" cy="646331"/>
          </a:xfrm>
          <a:prstGeom prst="rect">
            <a:avLst/>
          </a:prstGeom>
          <a:noFill/>
        </p:spPr>
        <p:txBody>
          <a:bodyPr wrap="square" rtlCol="0">
            <a:spAutoFit/>
          </a:bodyPr>
          <a:lstStyle/>
          <a:p>
            <a:pPr algn="ctr"/>
            <a:r>
              <a:rPr lang="en-IE" b="1" dirty="0" smtClean="0"/>
              <a:t>Community</a:t>
            </a:r>
          </a:p>
          <a:p>
            <a:pPr algn="ctr"/>
            <a:r>
              <a:rPr lang="en-GB" b="1" dirty="0" smtClean="0"/>
              <a:t>Gardens</a:t>
            </a:r>
            <a:endParaRPr lang="en-IE" b="1" dirty="0"/>
          </a:p>
        </p:txBody>
      </p:sp>
      <p:pic>
        <p:nvPicPr>
          <p:cNvPr id="10" name="Picture 2" descr="Award-winning Ballymun garden set for huge makeover - and it's going to  look unreal - Dublin Live"/>
          <p:cNvPicPr>
            <a:picLocks noChangeAspect="1" noChangeArrowheads="1"/>
          </p:cNvPicPr>
          <p:nvPr/>
        </p:nvPicPr>
        <p:blipFill rotWithShape="1">
          <a:blip r:embed="rId3">
            <a:extLst>
              <a:ext uri="{28A0092B-C50C-407E-A947-70E740481C1C}">
                <a14:useLocalDpi xmlns:a14="http://schemas.microsoft.com/office/drawing/2010/main" val="0"/>
              </a:ext>
            </a:extLst>
          </a:blip>
          <a:srcRect l="14485" r="26715"/>
          <a:stretch/>
        </p:blipFill>
        <p:spPr bwMode="auto">
          <a:xfrm>
            <a:off x="0" y="1912401"/>
            <a:ext cx="2570944" cy="2907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ounders of FoodCloud have broken new ground in the redistribution of  surplus 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515" y="1912401"/>
            <a:ext cx="2939920" cy="2939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r="14435"/>
          <a:stretch/>
        </p:blipFill>
        <p:spPr>
          <a:xfrm>
            <a:off x="8839824" y="1912401"/>
            <a:ext cx="3334759" cy="2922993"/>
          </a:xfrm>
          <a:prstGeom prst="rect">
            <a:avLst/>
          </a:prstGeom>
        </p:spPr>
      </p:pic>
      <p:pic>
        <p:nvPicPr>
          <p:cNvPr id="13" name="Picture 4" descr="http://www.communitysupportedagriculture.ie/images/uploads/dublin/IMG_20190705_225633_2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333" y="1912401"/>
            <a:ext cx="2907793" cy="290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47334"/>
      </p:ext>
    </p:extLst>
  </p:cSld>
  <p:clrMapOvr>
    <a:masterClrMapping/>
  </p:clrMapOvr>
  <mc:AlternateContent xmlns:mc="http://schemas.openxmlformats.org/markup-compatibility/2006" xmlns:p14="http://schemas.microsoft.com/office/powerpoint/2010/main">
    <mc:Choice Requires="p14">
      <p:transition spd="slow" p14:dur="2000" advTm="24723"/>
    </mc:Choice>
    <mc:Fallback xmlns="">
      <p:transition spd="slow" advTm="2472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Next steps</a:t>
            </a:r>
            <a:endParaRPr lang="en-IE" dirty="0"/>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Ø"/>
            </a:pPr>
            <a:r>
              <a:rPr lang="en-IE" dirty="0"/>
              <a:t>Upgrades for SHARE IT </a:t>
            </a:r>
            <a:r>
              <a:rPr lang="en-IE" dirty="0" smtClean="0"/>
              <a:t>prototype</a:t>
            </a:r>
          </a:p>
          <a:p>
            <a:pPr>
              <a:lnSpc>
                <a:spcPct val="150000"/>
              </a:lnSpc>
              <a:buFont typeface="Wingdings" panose="05000000000000000000" pitchFamily="2" charset="2"/>
              <a:buChar char="Ø"/>
            </a:pPr>
            <a:r>
              <a:rPr lang="en-IE" dirty="0" smtClean="0"/>
              <a:t>Test different user support models to enable FSIs to report with free trials and further interviews</a:t>
            </a:r>
          </a:p>
          <a:p>
            <a:pPr>
              <a:lnSpc>
                <a:spcPct val="150000"/>
              </a:lnSpc>
              <a:buFont typeface="Wingdings" panose="05000000000000000000" pitchFamily="2" charset="2"/>
              <a:buChar char="Ø"/>
            </a:pPr>
            <a:r>
              <a:rPr lang="en-IE" dirty="0" smtClean="0"/>
              <a:t>Test and validate the value propositions among other stakeholders with free trials and further interviews</a:t>
            </a:r>
          </a:p>
          <a:p>
            <a:pPr>
              <a:lnSpc>
                <a:spcPct val="150000"/>
              </a:lnSpc>
              <a:buFont typeface="Wingdings" panose="05000000000000000000" pitchFamily="2" charset="2"/>
              <a:buChar char="Ø"/>
            </a:pPr>
            <a:r>
              <a:rPr lang="en-IE" dirty="0"/>
              <a:t>Future food policy and governance workshops with policy makers</a:t>
            </a:r>
          </a:p>
          <a:p>
            <a:endParaRPr lang="en-IE" dirty="0"/>
          </a:p>
        </p:txBody>
      </p:sp>
    </p:spTree>
    <p:extLst>
      <p:ext uri="{BB962C8B-B14F-4D97-AF65-F5344CB8AC3E}">
        <p14:creationId xmlns:p14="http://schemas.microsoft.com/office/powerpoint/2010/main" val="788654476"/>
      </p:ext>
    </p:extLst>
  </p:cSld>
  <p:clrMapOvr>
    <a:masterClrMapping/>
  </p:clrMapOvr>
  <mc:AlternateContent xmlns:mc="http://schemas.openxmlformats.org/markup-compatibility/2006" xmlns:p14="http://schemas.microsoft.com/office/powerpoint/2010/main">
    <mc:Choice Requires="p14">
      <p:transition spd="slow" p14:dur="2000" advTm="68727"/>
    </mc:Choice>
    <mc:Fallback xmlns="">
      <p:transition spd="slow" advTm="6872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9693" y="2351314"/>
            <a:ext cx="8436731" cy="2406063"/>
          </a:xfrm>
        </p:spPr>
        <p:txBody>
          <a:bodyPr>
            <a:noAutofit/>
          </a:bodyPr>
          <a:lstStyle/>
          <a:p>
            <a:r>
              <a:rPr lang="en-US" sz="1800" b="1" dirty="0"/>
              <a:t>Website</a:t>
            </a:r>
            <a:r>
              <a:rPr lang="en-US" sz="1800" dirty="0"/>
              <a:t> 		www.sharecity.ie	</a:t>
            </a:r>
            <a:r>
              <a:rPr lang="en-US" sz="1800" dirty="0" smtClean="0"/>
              <a:t/>
            </a:r>
            <a:br>
              <a:rPr lang="en-US" sz="1800" dirty="0" smtClean="0"/>
            </a:br>
            <a:r>
              <a:rPr lang="en-US" sz="1800" dirty="0" smtClean="0"/>
              <a:t>			www.</a:t>
            </a:r>
            <a:r>
              <a:rPr lang="en-IE" sz="1800" dirty="0"/>
              <a:t>s</a:t>
            </a:r>
            <a:r>
              <a:rPr lang="en-IE" sz="1800" dirty="0" smtClean="0"/>
              <a:t>hareit.sharecity.ie</a:t>
            </a:r>
            <a:r>
              <a:rPr lang="en-IE" sz="1800" dirty="0"/>
              <a:t/>
            </a:r>
            <a:br>
              <a:rPr lang="en-IE" sz="1800" dirty="0"/>
            </a:br>
            <a:r>
              <a:rPr lang="en-US" sz="1800" dirty="0"/>
              <a:t/>
            </a:r>
            <a:br>
              <a:rPr lang="en-US" sz="1800" dirty="0"/>
            </a:br>
            <a:r>
              <a:rPr lang="en-US" sz="1800" b="1" dirty="0"/>
              <a:t>SHARECITY100</a:t>
            </a:r>
            <a:r>
              <a:rPr lang="en-US" sz="1800" dirty="0"/>
              <a:t>	 	www.sharecity.ie/research/sharecity100-database/</a:t>
            </a:r>
            <a:br>
              <a:rPr lang="en-US" sz="1800" dirty="0"/>
            </a:br>
            <a:r>
              <a:rPr lang="en-US" sz="1800" dirty="0"/>
              <a:t/>
            </a:r>
            <a:br>
              <a:rPr lang="en-US" sz="1800" dirty="0"/>
            </a:br>
            <a:r>
              <a:rPr lang="en-US" sz="1800" b="1" dirty="0"/>
              <a:t>Facebook</a:t>
            </a:r>
            <a:r>
              <a:rPr lang="en-US" sz="1800" dirty="0"/>
              <a:t> 		https://www.facebook.com/sharecityresearch/</a:t>
            </a:r>
            <a:br>
              <a:rPr lang="en-US" sz="1800" dirty="0"/>
            </a:br>
            <a:r>
              <a:rPr lang="en-US" sz="1800" b="1" dirty="0"/>
              <a:t>Twitter</a:t>
            </a:r>
            <a:r>
              <a:rPr lang="en-US" sz="1800" dirty="0"/>
              <a:t>			</a:t>
            </a:r>
            <a:r>
              <a:rPr lang="en-US" sz="1800" dirty="0" smtClean="0"/>
              <a:t>@</a:t>
            </a:r>
            <a:r>
              <a:rPr lang="en-US" sz="1800" dirty="0" err="1" smtClean="0"/>
              <a:t>ShareCityIre</a:t>
            </a:r>
            <a:r>
              <a:rPr lang="en-US" sz="1800" dirty="0" smtClean="0"/>
              <a:t/>
            </a:r>
            <a:br>
              <a:rPr lang="en-US" sz="1800" dirty="0" smtClean="0"/>
            </a:br>
            <a:r>
              <a:rPr lang="en-US" sz="1800" dirty="0"/>
              <a:t/>
            </a:r>
            <a:br>
              <a:rPr lang="en-US" sz="1800" dirty="0"/>
            </a:br>
            <a:r>
              <a:rPr lang="en-US" sz="1800" b="1" dirty="0" smtClean="0"/>
              <a:t>Email	</a:t>
            </a:r>
            <a:r>
              <a:rPr lang="en-US" sz="1800" dirty="0" smtClean="0"/>
              <a:t>		amcgeeve@tcd.ie</a:t>
            </a:r>
            <a:r>
              <a:rPr lang="en-US" sz="1800" dirty="0"/>
              <a:t/>
            </a:r>
            <a:br>
              <a:rPr lang="en-US" sz="1800" dirty="0"/>
            </a:br>
            <a:r>
              <a:rPr lang="en-US" sz="1800" dirty="0"/>
              <a:t/>
            </a:r>
            <a:br>
              <a:rPr lang="en-US" sz="1800" dirty="0"/>
            </a:br>
            <a:r>
              <a:rPr lang="en-US" sz="2400" b="1" i="1" dirty="0"/>
              <a:t/>
            </a:r>
            <a:br>
              <a:rPr lang="en-US" sz="2400" b="1" i="1" dirty="0"/>
            </a:br>
            <a:endParaRPr lang="en-GB" sz="1800" dirty="0"/>
          </a:p>
        </p:txBody>
      </p:sp>
      <p:sp>
        <p:nvSpPr>
          <p:cNvPr id="7" name="Rectangle 6"/>
          <p:cNvSpPr/>
          <p:nvPr/>
        </p:nvSpPr>
        <p:spPr>
          <a:xfrm>
            <a:off x="2119692" y="1392738"/>
            <a:ext cx="2917786" cy="707886"/>
          </a:xfrm>
          <a:prstGeom prst="rect">
            <a:avLst/>
          </a:prstGeom>
        </p:spPr>
        <p:txBody>
          <a:bodyPr wrap="none">
            <a:spAutoFit/>
          </a:bodyPr>
          <a:lstStyle/>
          <a:p>
            <a:r>
              <a:rPr lang="en-US" sz="4000" b="1" i="1" dirty="0">
                <a:solidFill>
                  <a:schemeClr val="bg1"/>
                </a:solidFill>
                <a:latin typeface="Arial"/>
                <a:cs typeface="Arial"/>
              </a:rPr>
              <a:t>Thank you!</a:t>
            </a:r>
            <a:endParaRPr lang="en-GB" sz="4000" dirty="0">
              <a:solidFill>
                <a:schemeClr val="bg1"/>
              </a:solidFill>
            </a:endParaRPr>
          </a:p>
        </p:txBody>
      </p:sp>
      <p:pic>
        <p:nvPicPr>
          <p:cNvPr id="8" name="Picture 7" descr="ERC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7727" y="5388889"/>
            <a:ext cx="956801" cy="887433"/>
          </a:xfrm>
          <a:prstGeom prst="rect">
            <a:avLst/>
          </a:prstGeom>
        </p:spPr>
      </p:pic>
      <p:pic>
        <p:nvPicPr>
          <p:cNvPr id="9" name="Picture 8" descr="EU-Horizon-2020-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153" y="5606552"/>
            <a:ext cx="1971675" cy="452104"/>
          </a:xfrm>
          <a:prstGeom prst="rect">
            <a:avLst/>
          </a:prstGeom>
        </p:spPr>
      </p:pic>
      <p:sp>
        <p:nvSpPr>
          <p:cNvPr id="12" name="Text Placeholder 3"/>
          <p:cNvSpPr>
            <a:spLocks noGrp="1"/>
          </p:cNvSpPr>
          <p:nvPr>
            <p:ph type="body" sz="quarter" idx="13"/>
          </p:nvPr>
        </p:nvSpPr>
        <p:spPr>
          <a:xfrm>
            <a:off x="1936575" y="5596589"/>
            <a:ext cx="4800600" cy="986470"/>
          </a:xfrm>
        </p:spPr>
        <p:txBody>
          <a:bodyPr/>
          <a:lstStyle/>
          <a:p>
            <a:r>
              <a:rPr lang="en-US" sz="1400" dirty="0"/>
              <a:t>www.sharecity.ie </a:t>
            </a:r>
          </a:p>
          <a:p>
            <a:r>
              <a:rPr lang="en-GB" sz="1400" dirty="0"/>
              <a:t>ERC Grant Agreement No: 646883 </a:t>
            </a:r>
            <a:endParaRPr lang="en-US" sz="1400" dirty="0"/>
          </a:p>
        </p:txBody>
      </p:sp>
    </p:spTree>
    <p:extLst>
      <p:ext uri="{BB962C8B-B14F-4D97-AF65-F5344CB8AC3E}">
        <p14:creationId xmlns:p14="http://schemas.microsoft.com/office/powerpoint/2010/main" val="3012422368"/>
      </p:ext>
    </p:extLst>
  </p:cSld>
  <p:clrMapOvr>
    <a:masterClrMapping/>
  </p:clrMapOvr>
  <mc:AlternateContent xmlns:mc="http://schemas.openxmlformats.org/markup-compatibility/2006" xmlns:p14="http://schemas.microsoft.com/office/powerpoint/2010/main">
    <mc:Choice Requires="p14">
      <p:transition spd="slow" p14:dur="2000" advTm="13975"/>
    </mc:Choice>
    <mc:Fallback xmlns="">
      <p:transition spd="slow" advTm="1397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What do we mean by food sharing?</a:t>
            </a:r>
            <a:endParaRPr lang="en-IE"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6193"/>
          <a:stretch/>
        </p:blipFill>
        <p:spPr>
          <a:xfrm>
            <a:off x="0" y="1884159"/>
            <a:ext cx="4199631" cy="3519555"/>
          </a:xfrm>
          <a:prstGeom prst="rect">
            <a:avLst/>
          </a:prstGeom>
        </p:spPr>
      </p:pic>
    </p:spTree>
    <p:extLst>
      <p:ext uri="{BB962C8B-B14F-4D97-AF65-F5344CB8AC3E}">
        <p14:creationId xmlns:p14="http://schemas.microsoft.com/office/powerpoint/2010/main" val="2090729302"/>
      </p:ext>
    </p:extLst>
  </p:cSld>
  <p:clrMapOvr>
    <a:masterClrMapping/>
  </p:clrMapOvr>
  <mc:AlternateContent xmlns:mc="http://schemas.openxmlformats.org/markup-compatibility/2006" xmlns:p14="http://schemas.microsoft.com/office/powerpoint/2010/main">
    <mc:Choice Requires="p14">
      <p:transition spd="slow" p14:dur="2000" advTm="15039"/>
    </mc:Choice>
    <mc:Fallback xmlns="">
      <p:transition spd="slow" advTm="1503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What do we mean by food sharing?</a:t>
            </a:r>
            <a:endParaRPr lang="en-IE"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946"/>
          <a:stretch/>
        </p:blipFill>
        <p:spPr>
          <a:xfrm>
            <a:off x="4314725" y="1873035"/>
            <a:ext cx="3865095" cy="332608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6193"/>
          <a:stretch/>
        </p:blipFill>
        <p:spPr>
          <a:xfrm>
            <a:off x="0" y="1884159"/>
            <a:ext cx="4199631" cy="3519555"/>
          </a:xfrm>
          <a:prstGeom prst="rect">
            <a:avLst/>
          </a:prstGeom>
        </p:spPr>
      </p:pic>
    </p:spTree>
    <p:extLst>
      <p:ext uri="{BB962C8B-B14F-4D97-AF65-F5344CB8AC3E}">
        <p14:creationId xmlns:p14="http://schemas.microsoft.com/office/powerpoint/2010/main" val="1669264209"/>
      </p:ext>
    </p:extLst>
  </p:cSld>
  <p:clrMapOvr>
    <a:masterClrMapping/>
  </p:clrMapOvr>
  <mc:AlternateContent xmlns:mc="http://schemas.openxmlformats.org/markup-compatibility/2006" xmlns:p14="http://schemas.microsoft.com/office/powerpoint/2010/main">
    <mc:Choice Requires="p14">
      <p:transition spd="slow" p14:dur="2000" advTm="10279"/>
    </mc:Choice>
    <mc:Fallback xmlns="">
      <p:transition spd="slow" advTm="1027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What do we mean by food sharing?</a:t>
            </a:r>
            <a:endParaRPr lang="en-IE"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946"/>
          <a:stretch/>
        </p:blipFill>
        <p:spPr>
          <a:xfrm>
            <a:off x="4314725" y="1873035"/>
            <a:ext cx="3865095" cy="332608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6193"/>
          <a:stretch/>
        </p:blipFill>
        <p:spPr>
          <a:xfrm>
            <a:off x="0" y="1884159"/>
            <a:ext cx="4199631" cy="351955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4843"/>
          <a:stretch/>
        </p:blipFill>
        <p:spPr>
          <a:xfrm>
            <a:off x="8294914" y="1880450"/>
            <a:ext cx="3897086" cy="3318669"/>
          </a:xfrm>
          <a:prstGeom prst="rect">
            <a:avLst/>
          </a:prstGeom>
        </p:spPr>
      </p:pic>
    </p:spTree>
    <p:extLst>
      <p:ext uri="{BB962C8B-B14F-4D97-AF65-F5344CB8AC3E}">
        <p14:creationId xmlns:p14="http://schemas.microsoft.com/office/powerpoint/2010/main" val="4217049641"/>
      </p:ext>
    </p:extLst>
  </p:cSld>
  <p:clrMapOvr>
    <a:masterClrMapping/>
  </p:clrMapOvr>
  <mc:AlternateContent xmlns:mc="http://schemas.openxmlformats.org/markup-compatibility/2006" xmlns:p14="http://schemas.microsoft.com/office/powerpoint/2010/main">
    <mc:Choice Requires="p14">
      <p:transition spd="slow" p14:dur="2000" advTm="13567"/>
    </mc:Choice>
    <mc:Fallback xmlns="">
      <p:transition spd="slow" advTm="1356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1" y="404664"/>
            <a:ext cx="8441867" cy="1143000"/>
          </a:xfrm>
        </p:spPr>
        <p:txBody>
          <a:bodyPr>
            <a:normAutofit/>
          </a:bodyPr>
          <a:lstStyle/>
          <a:p>
            <a:pPr lvl="0"/>
            <a:r>
              <a:rPr lang="en-IE" dirty="0" smtClean="0">
                <a:solidFill>
                  <a:srgbClr val="0E73B9"/>
                </a:solidFill>
              </a:rPr>
              <a:t>SHARECITY100 DATABASE</a:t>
            </a:r>
            <a:endParaRPr lang="en-IE" dirty="0">
              <a:solidFill>
                <a:srgbClr val="0E73B9"/>
              </a:solidFil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3637" t="15886" r="1933" b="8058"/>
          <a:stretch/>
        </p:blipFill>
        <p:spPr>
          <a:xfrm>
            <a:off x="0" y="1443655"/>
            <a:ext cx="12096206" cy="5477437"/>
          </a:xfrm>
          <a:prstGeom prst="rect">
            <a:avLst/>
          </a:prstGeom>
        </p:spPr>
      </p:pic>
    </p:spTree>
    <p:extLst>
      <p:ext uri="{BB962C8B-B14F-4D97-AF65-F5344CB8AC3E}">
        <p14:creationId xmlns:p14="http://schemas.microsoft.com/office/powerpoint/2010/main" val="2275669318"/>
      </p:ext>
    </p:extLst>
  </p:cSld>
  <p:clrMapOvr>
    <a:masterClrMapping/>
  </p:clrMapOvr>
  <mc:AlternateContent xmlns:mc="http://schemas.openxmlformats.org/markup-compatibility/2006" xmlns:p14="http://schemas.microsoft.com/office/powerpoint/2010/main">
    <mc:Choice Requires="p14">
      <p:transition spd="slow" p14:dur="2000" advTm="20224"/>
    </mc:Choice>
    <mc:Fallback xmlns="">
      <p:transition spd="slow" advTm="2022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Go Ahead, Dumpster Dive. This Guy Will Pay The Fine. | Civil Ea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rotWithShape="1">
          <a:blip r:embed="rId2"/>
          <a:srcRect l="8469" t="18125" r="64120" b="40625"/>
          <a:stretch/>
        </p:blipFill>
        <p:spPr>
          <a:xfrm>
            <a:off x="1999816" y="1980508"/>
            <a:ext cx="2808514" cy="2376233"/>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7892" t="35992" r="60954" b="31039"/>
          <a:stretch/>
        </p:blipFill>
        <p:spPr>
          <a:xfrm>
            <a:off x="155575" y="4658936"/>
            <a:ext cx="2293362" cy="2009510"/>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7137648" y="4602511"/>
            <a:ext cx="2281159" cy="1888352"/>
          </a:xfrm>
          <a:prstGeom prst="rect">
            <a:avLst/>
          </a:prstGeom>
        </p:spPr>
      </p:pic>
      <p:pic>
        <p:nvPicPr>
          <p:cNvPr id="13" name="Picture 12"/>
          <p:cNvPicPr>
            <a:picLocks noChangeAspect="1"/>
          </p:cNvPicPr>
          <p:nvPr/>
        </p:nvPicPr>
        <p:blipFill rotWithShape="1">
          <a:blip r:embed="rId5">
            <a:clrChange>
              <a:clrFrom>
                <a:srgbClr val="FFFFFF"/>
              </a:clrFrom>
              <a:clrTo>
                <a:srgbClr val="FFFFFF">
                  <a:alpha val="0"/>
                </a:srgbClr>
              </a:clrTo>
            </a:clrChange>
          </a:blip>
          <a:srcRect t="1561" b="4962"/>
          <a:stretch/>
        </p:blipFill>
        <p:spPr>
          <a:xfrm>
            <a:off x="2448937" y="4711518"/>
            <a:ext cx="2281159" cy="175428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8965" t="35992" r="39949" b="31039"/>
          <a:stretch/>
        </p:blipFill>
        <p:spPr>
          <a:xfrm>
            <a:off x="4908699" y="4658936"/>
            <a:ext cx="2286000" cy="200951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9610" t="35992" r="19349" b="31039"/>
          <a:stretch/>
        </p:blipFill>
        <p:spPr>
          <a:xfrm>
            <a:off x="9654461" y="4639324"/>
            <a:ext cx="2281159" cy="2009510"/>
          </a:xfrm>
          <a:prstGeom prst="rect">
            <a:avLst/>
          </a:prstGeom>
        </p:spPr>
      </p:pic>
      <p:pic>
        <p:nvPicPr>
          <p:cNvPr id="14" name="Picture 13"/>
          <p:cNvPicPr>
            <a:picLocks noChangeAspect="1"/>
          </p:cNvPicPr>
          <p:nvPr/>
        </p:nvPicPr>
        <p:blipFill rotWithShape="1">
          <a:blip r:embed="rId2"/>
          <a:srcRect l="35540" t="18125" r="36794" b="40625"/>
          <a:stretch/>
        </p:blipFill>
        <p:spPr>
          <a:xfrm>
            <a:off x="4634380" y="1980509"/>
            <a:ext cx="2834641" cy="2376233"/>
          </a:xfrm>
          <a:prstGeom prst="rect">
            <a:avLst/>
          </a:prstGeom>
        </p:spPr>
      </p:pic>
      <p:pic>
        <p:nvPicPr>
          <p:cNvPr id="15" name="Picture 14"/>
          <p:cNvPicPr>
            <a:picLocks noChangeAspect="1"/>
          </p:cNvPicPr>
          <p:nvPr/>
        </p:nvPicPr>
        <p:blipFill rotWithShape="1">
          <a:blip r:embed="rId2"/>
          <a:srcRect l="63631" t="18125" r="9205" b="40625"/>
          <a:stretch/>
        </p:blipFill>
        <p:spPr>
          <a:xfrm>
            <a:off x="7467882" y="2007130"/>
            <a:ext cx="2783250" cy="2376233"/>
          </a:xfrm>
          <a:prstGeom prst="rect">
            <a:avLst/>
          </a:prstGeom>
        </p:spPr>
      </p:pic>
      <p:sp>
        <p:nvSpPr>
          <p:cNvPr id="3" name="TextBox 2">
            <a:extLst>
              <a:ext uri="{FF2B5EF4-FFF2-40B4-BE49-F238E27FC236}">
                <a16:creationId xmlns:a16="http://schemas.microsoft.com/office/drawing/2014/main" id="{F6FB4055-27BB-4054-BBA7-3C603CCD2EBF}"/>
              </a:ext>
            </a:extLst>
          </p:cNvPr>
          <p:cNvSpPr txBox="1"/>
          <p:nvPr/>
        </p:nvSpPr>
        <p:spPr>
          <a:xfrm>
            <a:off x="5398457" y="239870"/>
            <a:ext cx="933070" cy="923330"/>
          </a:xfrm>
          <a:prstGeom prst="rect">
            <a:avLst/>
          </a:prstGeom>
          <a:noFill/>
        </p:spPr>
        <p:txBody>
          <a:bodyPr wrap="square" rtlCol="0">
            <a:spAutoFit/>
          </a:bodyPr>
          <a:lstStyle/>
          <a:p>
            <a:r>
              <a:rPr lang="en-IE" sz="5400" dirty="0">
                <a:solidFill>
                  <a:schemeClr val="tx1">
                    <a:lumMod val="65000"/>
                    <a:lumOff val="35000"/>
                  </a:schemeClr>
                </a:solidFill>
                <a:latin typeface="Arial Rounded MT Bold" panose="020F0704030504030204" pitchFamily="34" charset="0"/>
              </a:rPr>
              <a:t>IT</a:t>
            </a:r>
          </a:p>
        </p:txBody>
      </p:sp>
      <p:pic>
        <p:nvPicPr>
          <p:cNvPr id="4" name="Picture 3">
            <a:extLst>
              <a:ext uri="{FF2B5EF4-FFF2-40B4-BE49-F238E27FC236}">
                <a16:creationId xmlns:a16="http://schemas.microsoft.com/office/drawing/2014/main" id="{2ABC01A3-F031-4B67-8957-8654AF4274B8}"/>
              </a:ext>
            </a:extLst>
          </p:cNvPr>
          <p:cNvPicPr>
            <a:picLocks noChangeAspect="1"/>
          </p:cNvPicPr>
          <p:nvPr/>
        </p:nvPicPr>
        <p:blipFill>
          <a:blip r:embed="rId6"/>
          <a:stretch>
            <a:fillRect/>
          </a:stretch>
        </p:blipFill>
        <p:spPr>
          <a:xfrm>
            <a:off x="198539" y="178816"/>
            <a:ext cx="2340783" cy="1713253"/>
          </a:xfrm>
          <a:prstGeom prst="rect">
            <a:avLst/>
          </a:prstGeom>
        </p:spPr>
      </p:pic>
      <p:pic>
        <p:nvPicPr>
          <p:cNvPr id="2" name="Picture 1">
            <a:extLst>
              <a:ext uri="{FF2B5EF4-FFF2-40B4-BE49-F238E27FC236}">
                <a16:creationId xmlns:a16="http://schemas.microsoft.com/office/drawing/2014/main" id="{47B5D4EC-235B-4E76-9FCF-757BF2C36795}"/>
              </a:ext>
            </a:extLst>
          </p:cNvPr>
          <p:cNvPicPr>
            <a:picLocks noChangeAspect="1"/>
          </p:cNvPicPr>
          <p:nvPr/>
        </p:nvPicPr>
        <p:blipFill>
          <a:blip r:embed="rId7"/>
          <a:stretch>
            <a:fillRect/>
          </a:stretch>
        </p:blipFill>
        <p:spPr>
          <a:xfrm>
            <a:off x="2539322" y="336856"/>
            <a:ext cx="2665348" cy="700803"/>
          </a:xfrm>
          <a:prstGeom prst="rect">
            <a:avLst/>
          </a:prstGeom>
        </p:spPr>
      </p:pic>
      <p:sp>
        <p:nvSpPr>
          <p:cNvPr id="6" name="TextBox 5">
            <a:extLst>
              <a:ext uri="{FF2B5EF4-FFF2-40B4-BE49-F238E27FC236}">
                <a16:creationId xmlns:a16="http://schemas.microsoft.com/office/drawing/2014/main" id="{303624EE-1115-4E3A-8DED-09FA4B26EBCB}"/>
              </a:ext>
            </a:extLst>
          </p:cNvPr>
          <p:cNvSpPr txBox="1"/>
          <p:nvPr/>
        </p:nvSpPr>
        <p:spPr>
          <a:xfrm>
            <a:off x="2539322" y="1114518"/>
            <a:ext cx="8801768" cy="646331"/>
          </a:xfrm>
          <a:prstGeom prst="rect">
            <a:avLst/>
          </a:prstGeom>
          <a:noFill/>
        </p:spPr>
        <p:txBody>
          <a:bodyPr wrap="none" rtlCol="0">
            <a:spAutoFit/>
          </a:bodyPr>
          <a:lstStyle/>
          <a:p>
            <a:r>
              <a:rPr lang="en-IE" sz="3600" dirty="0">
                <a:latin typeface="+mj-lt"/>
              </a:rPr>
              <a:t>SUSTAINABILITY IMPACT ASSESMENT TOOLKIT</a:t>
            </a:r>
          </a:p>
        </p:txBody>
      </p:sp>
    </p:spTree>
    <p:extLst>
      <p:ext uri="{BB962C8B-B14F-4D97-AF65-F5344CB8AC3E}">
        <p14:creationId xmlns:p14="http://schemas.microsoft.com/office/powerpoint/2010/main" val="3113395371"/>
      </p:ext>
    </p:extLst>
  </p:cSld>
  <p:clrMapOvr>
    <a:masterClrMapping/>
  </p:clrMapOvr>
  <mc:AlternateContent xmlns:mc="http://schemas.openxmlformats.org/markup-compatibility/2006" xmlns:p14="http://schemas.microsoft.com/office/powerpoint/2010/main">
    <mc:Choice Requires="p14">
      <p:transition spd="slow" p14:dur="2000" advTm="13112"/>
    </mc:Choice>
    <mc:Fallback xmlns="">
      <p:transition spd="slow" advTm="1311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Go Ahead, Dumpster Dive. This Guy Will Pay The Fine. | Civil Ea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rotWithShape="1">
          <a:blip r:embed="rId3">
            <a:clrChange>
              <a:clrFrom>
                <a:srgbClr val="F9F9F9"/>
              </a:clrFrom>
              <a:clrTo>
                <a:srgbClr val="F9F9F9">
                  <a:alpha val="0"/>
                </a:srgbClr>
              </a:clrTo>
            </a:clrChange>
          </a:blip>
          <a:srcRect l="8469" t="18125" r="67354" b="40625"/>
          <a:stretch/>
        </p:blipFill>
        <p:spPr>
          <a:xfrm>
            <a:off x="155576" y="1220771"/>
            <a:ext cx="3878543" cy="3720498"/>
          </a:xfrm>
          <a:prstGeom prst="rect">
            <a:avLst/>
          </a:prstGeom>
        </p:spPr>
      </p:pic>
      <p:pic>
        <p:nvPicPr>
          <p:cNvPr id="14" name="Picture 13"/>
          <p:cNvPicPr>
            <a:picLocks noChangeAspect="1"/>
          </p:cNvPicPr>
          <p:nvPr/>
        </p:nvPicPr>
        <p:blipFill rotWithShape="1">
          <a:blip r:embed="rId3">
            <a:clrChange>
              <a:clrFrom>
                <a:srgbClr val="F9F9F9"/>
              </a:clrFrom>
              <a:clrTo>
                <a:srgbClr val="F9F9F9">
                  <a:alpha val="0"/>
                </a:srgbClr>
              </a:clrTo>
            </a:clrChange>
          </a:blip>
          <a:srcRect l="37612" t="18125" r="39421" b="40625"/>
          <a:stretch/>
        </p:blipFill>
        <p:spPr>
          <a:xfrm>
            <a:off x="4303060" y="1220772"/>
            <a:ext cx="3684494" cy="3720498"/>
          </a:xfrm>
          <a:prstGeom prst="rect">
            <a:avLst/>
          </a:prstGeom>
        </p:spPr>
      </p:pic>
      <p:pic>
        <p:nvPicPr>
          <p:cNvPr id="15" name="Picture 14"/>
          <p:cNvPicPr>
            <a:picLocks noChangeAspect="1"/>
          </p:cNvPicPr>
          <p:nvPr/>
        </p:nvPicPr>
        <p:blipFill rotWithShape="1">
          <a:blip r:embed="rId3">
            <a:clrChange>
              <a:clrFrom>
                <a:srgbClr val="F9F9F9"/>
              </a:clrFrom>
              <a:clrTo>
                <a:srgbClr val="F9F9F9">
                  <a:alpha val="0"/>
                </a:srgbClr>
              </a:clrTo>
            </a:clrChange>
          </a:blip>
          <a:srcRect l="64923" t="18125" r="11356" b="40625"/>
          <a:stretch/>
        </p:blipFill>
        <p:spPr>
          <a:xfrm>
            <a:off x="8041341" y="1220771"/>
            <a:ext cx="3805519" cy="3720498"/>
          </a:xfrm>
          <a:prstGeom prst="rect">
            <a:avLst/>
          </a:prstGeom>
        </p:spPr>
      </p:pic>
      <p:sp>
        <p:nvSpPr>
          <p:cNvPr id="16" name="Title 1"/>
          <p:cNvSpPr>
            <a:spLocks noGrp="1"/>
          </p:cNvSpPr>
          <p:nvPr>
            <p:ph type="title"/>
          </p:nvPr>
        </p:nvSpPr>
        <p:spPr>
          <a:xfrm>
            <a:off x="-270509" y="153182"/>
            <a:ext cx="13075920" cy="1325563"/>
          </a:xfrm>
        </p:spPr>
        <p:txBody>
          <a:bodyPr>
            <a:normAutofit/>
          </a:bodyPr>
          <a:lstStyle/>
          <a:p>
            <a:pPr algn="ctr"/>
            <a:r>
              <a:rPr lang="en-IE" sz="4000" dirty="0" smtClean="0"/>
              <a:t>SHARE </a:t>
            </a:r>
            <a:r>
              <a:rPr lang="en-IE" sz="4000" dirty="0"/>
              <a:t>IT</a:t>
            </a:r>
          </a:p>
        </p:txBody>
      </p:sp>
      <p:sp>
        <p:nvSpPr>
          <p:cNvPr id="2" name="TextBox 1"/>
          <p:cNvSpPr txBox="1"/>
          <p:nvPr/>
        </p:nvSpPr>
        <p:spPr>
          <a:xfrm>
            <a:off x="155575" y="4953144"/>
            <a:ext cx="3700147" cy="1077218"/>
          </a:xfrm>
          <a:prstGeom prst="rect">
            <a:avLst/>
          </a:prstGeom>
          <a:noFill/>
        </p:spPr>
        <p:txBody>
          <a:bodyPr wrap="square" rtlCol="0">
            <a:spAutoFit/>
          </a:bodyPr>
          <a:lstStyle/>
          <a:p>
            <a:pPr algn="ctr"/>
            <a:r>
              <a:rPr lang="en-IE" sz="3200" dirty="0"/>
              <a:t>Measuring impact - </a:t>
            </a:r>
          </a:p>
          <a:p>
            <a:pPr algn="ctr"/>
            <a:r>
              <a:rPr lang="en-IE" sz="3200" dirty="0"/>
              <a:t>34 indicators </a:t>
            </a:r>
          </a:p>
        </p:txBody>
      </p:sp>
      <p:sp>
        <p:nvSpPr>
          <p:cNvPr id="17" name="TextBox 16"/>
          <p:cNvSpPr txBox="1"/>
          <p:nvPr/>
        </p:nvSpPr>
        <p:spPr>
          <a:xfrm>
            <a:off x="4164592" y="4965019"/>
            <a:ext cx="3608308" cy="1077218"/>
          </a:xfrm>
          <a:prstGeom prst="rect">
            <a:avLst/>
          </a:prstGeom>
          <a:noFill/>
        </p:spPr>
        <p:txBody>
          <a:bodyPr wrap="square" rtlCol="0">
            <a:spAutoFit/>
          </a:bodyPr>
          <a:lstStyle/>
          <a:p>
            <a:pPr algn="ctr"/>
            <a:r>
              <a:rPr lang="en-IE" sz="3200" dirty="0"/>
              <a:t>Impact visualisation &amp; communication</a:t>
            </a:r>
          </a:p>
        </p:txBody>
      </p:sp>
      <p:sp>
        <p:nvSpPr>
          <p:cNvPr id="18" name="TextBox 17"/>
          <p:cNvSpPr txBox="1"/>
          <p:nvPr/>
        </p:nvSpPr>
        <p:spPr>
          <a:xfrm>
            <a:off x="8059969" y="4941269"/>
            <a:ext cx="3823163" cy="1077218"/>
          </a:xfrm>
          <a:prstGeom prst="rect">
            <a:avLst/>
          </a:prstGeom>
          <a:noFill/>
        </p:spPr>
        <p:txBody>
          <a:bodyPr wrap="square" rtlCol="0">
            <a:spAutoFit/>
          </a:bodyPr>
          <a:lstStyle/>
          <a:p>
            <a:pPr algn="ctr"/>
            <a:r>
              <a:rPr lang="en-IE" sz="3200" dirty="0"/>
              <a:t>Building a community of practice</a:t>
            </a:r>
          </a:p>
        </p:txBody>
      </p:sp>
    </p:spTree>
    <p:extLst>
      <p:ext uri="{BB962C8B-B14F-4D97-AF65-F5344CB8AC3E}">
        <p14:creationId xmlns:p14="http://schemas.microsoft.com/office/powerpoint/2010/main" val="1325317386"/>
      </p:ext>
    </p:extLst>
  </p:cSld>
  <p:clrMapOvr>
    <a:masterClrMapping/>
  </p:clrMapOvr>
  <mc:AlternateContent xmlns:mc="http://schemas.openxmlformats.org/markup-compatibility/2006" xmlns:p14="http://schemas.microsoft.com/office/powerpoint/2010/main">
    <mc:Choice Requires="p14">
      <p:transition spd="slow" p14:dur="2000" advTm="57034"/>
    </mc:Choice>
    <mc:Fallback xmlns="">
      <p:transition spd="slow" advTm="57034"/>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1879</Words>
  <Application>Microsoft Office PowerPoint</Application>
  <PresentationFormat>Widescreen</PresentationFormat>
  <Paragraphs>271</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Rounded MT Bold</vt:lpstr>
      <vt:lpstr>Calibri</vt:lpstr>
      <vt:lpstr>Calibri Light</vt:lpstr>
      <vt:lpstr>Wingdings</vt:lpstr>
      <vt:lpstr>Office Theme</vt:lpstr>
      <vt:lpstr>SHARE-IT: Barriers and opportunities for reporting on the sustainability impacts of food sharing initiatives</vt:lpstr>
      <vt:lpstr>The Challenge: the food system is unsustainable</vt:lpstr>
      <vt:lpstr>Food sharing initiatives are trying to change this</vt:lpstr>
      <vt:lpstr>What do we mean by food sharing?</vt:lpstr>
      <vt:lpstr>What do we mean by food sharing?</vt:lpstr>
      <vt:lpstr>What do we mean by food sharing?</vt:lpstr>
      <vt:lpstr>SHARECITY100 DATABASE</vt:lpstr>
      <vt:lpstr>PowerPoint Presentation</vt:lpstr>
      <vt:lpstr>SHARE IT</vt:lpstr>
      <vt:lpstr>Impact Areas</vt:lpstr>
      <vt:lpstr>Output report</vt:lpstr>
      <vt:lpstr>Does SHARE IT have a market case?</vt:lpstr>
      <vt:lpstr>Does SHARE IT have a market case?</vt:lpstr>
      <vt:lpstr>Does SHARE IT have a market case?</vt:lpstr>
      <vt:lpstr>What value does SHARE IT offer to FSIs</vt:lpstr>
      <vt:lpstr>What value does SHARE IT offer to public authorities?</vt:lpstr>
      <vt:lpstr>What value does SHARE IT offer to public authorities?</vt:lpstr>
      <vt:lpstr>What value does SHARE IT offer to food retailers?</vt:lpstr>
      <vt:lpstr>What value does SHARE IT offer to food retailers?</vt:lpstr>
      <vt:lpstr>Data collected from 10 stakeholder interviews:</vt:lpstr>
      <vt:lpstr>Findings from 10 stakeholder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Website   www.sharecity.ie     www.shareit.sharecity.ie  SHARECITY100   www.sharecity.ie/research/sharecity100-database/  Facebook   https://www.facebook.com/sharecityresearch/ Twitter   @ShareCityIre  Email   amcgeeve@tcd.ie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Alwynne Mc Geever</dc:creator>
  <cp:lastModifiedBy>Alwynne Mc Geever</cp:lastModifiedBy>
  <cp:revision>40</cp:revision>
  <dcterms:created xsi:type="dcterms:W3CDTF">2021-08-23T14:05:09Z</dcterms:created>
  <dcterms:modified xsi:type="dcterms:W3CDTF">2021-09-08T11:55:53Z</dcterms:modified>
</cp:coreProperties>
</file>